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355" r:id="rId3"/>
    <p:sldId id="356" r:id="rId4"/>
    <p:sldId id="357" r:id="rId5"/>
    <p:sldId id="358" r:id="rId6"/>
    <p:sldId id="359" r:id="rId7"/>
    <p:sldId id="360" r:id="rId8"/>
    <p:sldId id="361" r:id="rId9"/>
    <p:sldId id="363" r:id="rId10"/>
    <p:sldId id="364" r:id="rId11"/>
    <p:sldId id="365" r:id="rId12"/>
    <p:sldId id="366" r:id="rId13"/>
    <p:sldId id="367" r:id="rId14"/>
    <p:sldId id="368" r:id="rId15"/>
    <p:sldId id="369" r:id="rId16"/>
    <p:sldId id="370" r:id="rId17"/>
    <p:sldId id="372" r:id="rId18"/>
    <p:sldId id="371" r:id="rId19"/>
    <p:sldId id="373" r:id="rId20"/>
    <p:sldId id="374" r:id="rId21"/>
    <p:sldId id="375" r:id="rId22"/>
    <p:sldId id="362" r:id="rId23"/>
    <p:sldId id="376" r:id="rId24"/>
    <p:sldId id="390" r:id="rId25"/>
    <p:sldId id="340" r:id="rId26"/>
    <p:sldId id="283" r:id="rId27"/>
    <p:sldId id="380" r:id="rId28"/>
    <p:sldId id="381" r:id="rId29"/>
    <p:sldId id="382" r:id="rId30"/>
    <p:sldId id="383" r:id="rId31"/>
    <p:sldId id="384" r:id="rId32"/>
    <p:sldId id="385" r:id="rId33"/>
    <p:sldId id="391" r:id="rId34"/>
    <p:sldId id="392" r:id="rId35"/>
    <p:sldId id="393" r:id="rId36"/>
    <p:sldId id="386" r:id="rId37"/>
    <p:sldId id="387" r:id="rId38"/>
    <p:sldId id="290" r:id="rId39"/>
    <p:sldId id="291" r:id="rId40"/>
    <p:sldId id="297" r:id="rId41"/>
    <p:sldId id="298" r:id="rId42"/>
    <p:sldId id="299" r:id="rId43"/>
    <p:sldId id="309" r:id="rId44"/>
    <p:sldId id="311" r:id="rId45"/>
    <p:sldId id="310" r:id="rId46"/>
    <p:sldId id="292" r:id="rId47"/>
    <p:sldId id="293" r:id="rId48"/>
    <p:sldId id="294" r:id="rId49"/>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1C5917"/>
    <a:srgbClr val="0000FF"/>
    <a:srgbClr val="3333FF"/>
    <a:srgbClr val="21872B"/>
    <a:srgbClr val="FF4F4F"/>
    <a:srgbClr val="CC9B00"/>
    <a:srgbClr val="B54F17"/>
    <a:srgbClr val="884106"/>
    <a:srgbClr val="7136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8" d="100"/>
          <a:sy n="78" d="100"/>
        </p:scale>
        <p:origin x="-1248"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0CE0-1C4D-4C81-9B39-19F930C090DA}" type="datetimeFigureOut">
              <a:rPr lang="ms-MY" smtClean="0"/>
              <a:pPr/>
              <a:t>19/11/2009</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18D265C-53F5-4651-8B5F-497D93888E62}"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30CE0-1C4D-4C81-9B39-19F930C090DA}" type="datetimeFigureOut">
              <a:rPr lang="ms-MY" smtClean="0"/>
              <a:pPr/>
              <a:t>19/11/2009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D265C-53F5-4651-8B5F-497D93888E62}"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12"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srcRect/>
              <a:stretch>
                <a:fillRect/>
              </a:stretch>
            </p:blipFill>
            <p:spPr bwMode="auto">
              <a:xfrm>
                <a:off x="1142976" y="3714752"/>
                <a:ext cx="4429156" cy="3471553"/>
              </a:xfrm>
              <a:prstGeom prst="rect">
                <a:avLst/>
              </a:prstGeom>
              <a:noFill/>
              <a:effectLst>
                <a:softEdge rad="635000"/>
              </a:effectLst>
            </p:spPr>
          </p:pic>
        </p:grpSp>
      </p:grpSp>
      <p:grpSp>
        <p:nvGrpSpPr>
          <p:cNvPr id="14" name="Group 13"/>
          <p:cNvGrpSpPr/>
          <p:nvPr/>
        </p:nvGrpSpPr>
        <p:grpSpPr>
          <a:xfrm>
            <a:off x="428596" y="71414"/>
            <a:ext cx="8715404" cy="1214446"/>
            <a:chOff x="428596" y="71414"/>
            <a:chExt cx="8715404" cy="1214446"/>
          </a:xfrm>
        </p:grpSpPr>
        <p:grpSp>
          <p:nvGrpSpPr>
            <p:cNvPr id="15" name="Group 7"/>
            <p:cNvGrpSpPr>
              <a:grpSpLocks/>
            </p:cNvGrpSpPr>
            <p:nvPr/>
          </p:nvGrpSpPr>
          <p:grpSpPr bwMode="auto">
            <a:xfrm>
              <a:off x="428596" y="71414"/>
              <a:ext cx="1143008" cy="1214446"/>
              <a:chOff x="2160" y="3110"/>
              <a:chExt cx="1080" cy="1080"/>
            </a:xfrm>
            <a:effectLst>
              <a:glow rad="101600">
                <a:schemeClr val="tx1">
                  <a:alpha val="60000"/>
                </a:schemeClr>
              </a:glow>
            </a:effectLst>
          </p:grpSpPr>
          <p:sp>
            <p:nvSpPr>
              <p:cNvPr id="17" name="Oval 8"/>
              <p:cNvSpPr>
                <a:spLocks noChangeArrowheads="1"/>
              </p:cNvSpPr>
              <p:nvPr/>
            </p:nvSpPr>
            <p:spPr bwMode="auto">
              <a:xfrm>
                <a:off x="2220" y="3160"/>
                <a:ext cx="960" cy="980"/>
              </a:xfrm>
              <a:prstGeom prst="ellipse">
                <a:avLst/>
              </a:prstGeom>
              <a:solidFill>
                <a:srgbClr val="FFFFFF"/>
              </a:solidFill>
              <a:ln w="9525">
                <a:noFill/>
                <a:round/>
                <a:headEnd/>
                <a:tailEnd/>
              </a:ln>
            </p:spPr>
            <p:txBody>
              <a:bodyPr/>
              <a:lstStyle/>
              <a:p>
                <a:pPr>
                  <a:defRPr/>
                </a:pPr>
                <a:endParaRPr lang="ms-MY">
                  <a:ln>
                    <a:solidFill>
                      <a:schemeClr val="tx1"/>
                    </a:solidFill>
                  </a:ln>
                  <a:effectLst>
                    <a:glow rad="101600">
                      <a:schemeClr val="tx1">
                        <a:alpha val="60000"/>
                      </a:schemeClr>
                    </a:glow>
                  </a:effectLst>
                  <a:latin typeface="Calibri" pitchFamily="34" charset="0"/>
                </a:endParaRPr>
              </a:p>
            </p:txBody>
          </p:sp>
          <p:pic>
            <p:nvPicPr>
              <p:cNvPr id="18" name="Picture 9" descr="lambangterengganu"/>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160" y="3110"/>
                <a:ext cx="1080" cy="1080"/>
              </a:xfrm>
              <a:prstGeom prst="rect">
                <a:avLst/>
              </a:prstGeom>
              <a:noFill/>
              <a:ln w="9525">
                <a:noFill/>
                <a:miter lim="800000"/>
                <a:headEnd/>
                <a:tailEnd/>
              </a:ln>
            </p:spPr>
          </p:pic>
        </p:grpSp>
        <p:sp>
          <p:nvSpPr>
            <p:cNvPr id="16" name="TextBox 15"/>
            <p:cNvSpPr txBox="1"/>
            <p:nvPr/>
          </p:nvSpPr>
          <p:spPr>
            <a:xfrm>
              <a:off x="1142944" y="214290"/>
              <a:ext cx="8001056" cy="646331"/>
            </a:xfrm>
            <a:prstGeom prst="rect">
              <a:avLst/>
            </a:prstGeom>
            <a:noFill/>
          </p:spPr>
          <p:txBody>
            <a:bodyPr wrap="square">
              <a:spAutoFit/>
            </a:bodyPr>
            <a:lstStyle/>
            <a:p>
              <a:pPr algn="ctr" fontAlgn="auto">
                <a:spcBef>
                  <a:spcPts val="0"/>
                </a:spcBef>
                <a:spcAft>
                  <a:spcPts val="0"/>
                </a:spcAft>
                <a:defRPr/>
              </a:pPr>
              <a:r>
                <a:rPr lang="en-US" sz="3600" b="1" dirty="0" err="1">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Jabatan</a:t>
              </a:r>
              <a:r>
                <a:rPr lang="en-US" sz="3600" b="1" dirty="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 Hal </a:t>
              </a:r>
              <a:r>
                <a:rPr lang="en-US" sz="3600" b="1" dirty="0" err="1">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Ehwal</a:t>
              </a:r>
              <a:r>
                <a:rPr lang="en-US" sz="3600" b="1" dirty="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 </a:t>
              </a:r>
              <a:r>
                <a:rPr lang="en-US" sz="3600" b="1" dirty="0" smtClean="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rPr>
                <a:t>Agama Terengganu</a:t>
              </a:r>
              <a:endParaRPr lang="en-US" sz="3600" b="1" dirty="0">
                <a:ln w="6350" cmpd="sng">
                  <a:solidFill>
                    <a:schemeClr val="tx1"/>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ernard MT Condensed" pitchFamily="18" charset="0"/>
                <a:cs typeface="Arial" pitchFamily="34" charset="0"/>
              </a:endParaRPr>
            </a:p>
          </p:txBody>
        </p:sp>
      </p:grpSp>
      <p:sp>
        <p:nvSpPr>
          <p:cNvPr id="19" name="TextBox 18"/>
          <p:cNvSpPr txBox="1"/>
          <p:nvPr/>
        </p:nvSpPr>
        <p:spPr>
          <a:xfrm>
            <a:off x="428596" y="1857364"/>
            <a:ext cx="7429520" cy="769441"/>
          </a:xfrm>
          <a:prstGeom prst="rect">
            <a:avLst/>
          </a:prstGeom>
          <a:noFill/>
        </p:spPr>
        <p:txBody>
          <a:bodyPr wrap="square">
            <a:spAutoFit/>
          </a:bodyPr>
          <a:lstStyle/>
          <a:p>
            <a:pPr fontAlgn="auto">
              <a:spcBef>
                <a:spcPts val="0"/>
              </a:spcBef>
              <a:spcAft>
                <a:spcPts val="0"/>
              </a:spcAft>
              <a:defRPr/>
            </a:pPr>
            <a:r>
              <a:rPr lang="en-US" sz="4400" b="1" u="sng" dirty="0" err="1">
                <a:ln>
                  <a:solidFill>
                    <a:schemeClr val="accent6">
                      <a:lumMod val="75000"/>
                    </a:schemeClr>
                  </a:solidFill>
                </a:ln>
                <a:solidFill>
                  <a:srgbClr val="00B0F0"/>
                </a:solidFill>
                <a:effectLst>
                  <a:glow rad="101600">
                    <a:schemeClr val="tx1">
                      <a:alpha val="60000"/>
                    </a:schemeClr>
                  </a:glow>
                  <a:outerShdw blurRad="38100" dist="38100" dir="2700000" algn="tl">
                    <a:srgbClr val="000000">
                      <a:alpha val="43137"/>
                    </a:srgbClr>
                  </a:outerShdw>
                </a:effectLst>
                <a:latin typeface="American Classic" pitchFamily="18" charset="0"/>
                <a:cs typeface="Arial" pitchFamily="34" charset="0"/>
              </a:rPr>
              <a:t>K</a:t>
            </a:r>
            <a:r>
              <a:rPr lang="en-US" sz="2400" b="1" u="sng" dirty="0" err="1">
                <a:ln>
                  <a:solidFill>
                    <a:schemeClr val="accent6">
                      <a:lumMod val="7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hutbah</a:t>
            </a:r>
            <a:r>
              <a:rPr lang="en-US" sz="2400" b="1" u="sng" dirty="0">
                <a:ln>
                  <a:solidFill>
                    <a:schemeClr val="accent6">
                      <a:lumMod val="75000"/>
                    </a:schemeClr>
                  </a:solidFill>
                </a:ln>
                <a:solidFill>
                  <a:srgbClr val="FF4F4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4400" b="1" u="sng" dirty="0">
                <a:ln>
                  <a:solidFill>
                    <a:schemeClr val="accent6">
                      <a:lumMod val="75000"/>
                    </a:schemeClr>
                  </a:solidFill>
                </a:ln>
                <a:solidFill>
                  <a:srgbClr val="00B0F0"/>
                </a:solidFill>
                <a:effectLst>
                  <a:glow rad="101600">
                    <a:schemeClr val="tx1">
                      <a:alpha val="60000"/>
                    </a:schemeClr>
                  </a:glow>
                  <a:outerShdw blurRad="38100" dist="38100" dir="2700000" algn="tl">
                    <a:srgbClr val="000000">
                      <a:alpha val="43137"/>
                    </a:srgbClr>
                  </a:outerShdw>
                </a:effectLst>
                <a:latin typeface="American Classic" pitchFamily="18" charset="0"/>
                <a:cs typeface="Arial" pitchFamily="34" charset="0"/>
              </a:rPr>
              <a:t>M</a:t>
            </a:r>
            <a:r>
              <a:rPr lang="en-US" sz="2400" b="1" u="sng" dirty="0">
                <a:ln>
                  <a:solidFill>
                    <a:schemeClr val="accent6">
                      <a:lumMod val="7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ultimedia</a:t>
            </a:r>
          </a:p>
        </p:txBody>
      </p:sp>
      <p:sp>
        <p:nvSpPr>
          <p:cNvPr id="20" name="TextBox 19"/>
          <p:cNvSpPr txBox="1"/>
          <p:nvPr/>
        </p:nvSpPr>
        <p:spPr>
          <a:xfrm>
            <a:off x="428596" y="2603368"/>
            <a:ext cx="8215370"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b="1" spc="50" dirty="0" smtClean="0">
                <a:ln w="57150">
                  <a:solidFill>
                    <a:schemeClr val="tx1"/>
                  </a:solidFill>
                </a:ln>
                <a:solidFill>
                  <a:schemeClr val="accent6">
                    <a:lumMod val="75000"/>
                  </a:schemeClr>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Ashley Crawford" pitchFamily="82" charset="0"/>
              </a:rPr>
              <a:t>BAHAYA WABAK PENYAKIT TAUN</a:t>
            </a:r>
            <a:endParaRPr lang="ms-MY" sz="5400" b="1" spc="50" dirty="0">
              <a:ln w="57150">
                <a:solidFill>
                  <a:schemeClr val="tx1"/>
                </a:solidFill>
              </a:ln>
              <a:solidFill>
                <a:schemeClr val="accent6">
                  <a:lumMod val="75000"/>
                </a:schemeClr>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Ashley Crawford" pitchFamily="82" charset="0"/>
            </a:endParaRPr>
          </a:p>
        </p:txBody>
      </p:sp>
      <p:sp>
        <p:nvSpPr>
          <p:cNvPr id="21" name="TextBox 20"/>
          <p:cNvSpPr txBox="1"/>
          <p:nvPr/>
        </p:nvSpPr>
        <p:spPr>
          <a:xfrm>
            <a:off x="-76200" y="5357826"/>
            <a:ext cx="9144000" cy="523220"/>
          </a:xfrm>
          <a:prstGeom prst="rect">
            <a:avLst/>
          </a:prstGeom>
          <a:noFill/>
        </p:spPr>
        <p:txBody>
          <a:bodyPr>
            <a:spAutoFit/>
          </a:bodyPr>
          <a:lstStyle/>
          <a:p>
            <a:pPr algn="ctr" fontAlgn="auto">
              <a:spcBef>
                <a:spcPts val="0"/>
              </a:spcBef>
              <a:spcAft>
                <a:spcPts val="0"/>
              </a:spcAft>
              <a:defRPr/>
            </a:pPr>
            <a:r>
              <a:rPr lang="en-US" sz="2800" b="1" dirty="0"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3 </a:t>
            </a:r>
            <a:r>
              <a:rPr lang="en-US" sz="2800" b="1" dirty="0" err="1"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Zulhijjah</a:t>
            </a:r>
            <a:r>
              <a:rPr lang="en-US" sz="2800" b="1" dirty="0"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1430 / 20 November, 2009</a:t>
            </a:r>
            <a:endParaRPr lang="en-US" sz="2800" b="1" dirty="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22" name="Rectangle 21"/>
          <p:cNvSpPr/>
          <p:nvPr/>
        </p:nvSpPr>
        <p:spPr>
          <a:xfrm>
            <a:off x="857224" y="5701745"/>
            <a:ext cx="7053534" cy="584775"/>
          </a:xfrm>
          <a:prstGeom prst="rect">
            <a:avLst/>
          </a:prstGeom>
        </p:spPr>
        <p:txBody>
          <a:bodyPr wrap="none">
            <a:spAutoFit/>
          </a:bodyPr>
          <a:lstStyle/>
          <a:p>
            <a:pPr algn="ctr"/>
            <a:r>
              <a:rPr lang="en-US" sz="3200" i="1" dirty="0" smtClean="0">
                <a:ln>
                  <a:solidFill>
                    <a:sysClr val="windowText" lastClr="000000"/>
                  </a:solidFill>
                </a:ln>
                <a:solidFill>
                  <a:srgbClr val="FFC000"/>
                </a:solidFill>
                <a:effectLst>
                  <a:glow rad="101600">
                    <a:schemeClr val="tx1">
                      <a:alpha val="60000"/>
                    </a:schemeClr>
                  </a:glow>
                </a:effectLst>
                <a:latin typeface="Berlin Sans FB Demi" pitchFamily="34" charset="0"/>
              </a:rPr>
              <a:t>http://e-khutbah.terengganu.gov.my</a:t>
            </a:r>
            <a:endParaRPr lang="en-US" sz="3200" i="1" dirty="0">
              <a:ln>
                <a:solidFill>
                  <a:sysClr val="windowText" lastClr="000000"/>
                </a:solidFill>
              </a:ln>
              <a:solidFill>
                <a:srgbClr val="FFC000"/>
              </a:solidFill>
              <a:effectLst>
                <a:glow rad="101600">
                  <a:schemeClr val="tx1">
                    <a:alpha val="60000"/>
                  </a:schemeClr>
                </a:glo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ppt_w*0.70"/>
                                          </p:val>
                                        </p:tav>
                                        <p:tav tm="100000">
                                          <p:val>
                                            <p:strVal val="#ppt_w"/>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animEffect transition="in" filter="fade">
                                      <p:cBhvr>
                                        <p:cTn id="9" dur="2000"/>
                                        <p:tgtEl>
                                          <p:spTgt spid="1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2000"/>
                                        <p:tgtEl>
                                          <p:spTgt spid="19"/>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wedge">
                                      <p:cBhvr>
                                        <p:cTn id="15" dur="2000"/>
                                        <p:tgtEl>
                                          <p:spTgt spid="20">
                                            <p:txEl>
                                              <p:pRg st="0" end="0"/>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2000" fill="hold"/>
                                        <p:tgtEl>
                                          <p:spTgt spid="21"/>
                                        </p:tgtEl>
                                        <p:attrNameLst>
                                          <p:attrName>ppt_w</p:attrName>
                                        </p:attrNameLst>
                                      </p:cBhvr>
                                      <p:tavLst>
                                        <p:tav tm="0">
                                          <p:val>
                                            <p:strVal val="#ppt_w*0.70"/>
                                          </p:val>
                                        </p:tav>
                                        <p:tav tm="100000">
                                          <p:val>
                                            <p:strVal val="#ppt_w"/>
                                          </p:val>
                                        </p:tav>
                                      </p:tavLst>
                                    </p:anim>
                                    <p:anim calcmode="lin" valueType="num">
                                      <p:cBhvr>
                                        <p:cTn id="19" dur="2000" fill="hold"/>
                                        <p:tgtEl>
                                          <p:spTgt spid="21"/>
                                        </p:tgtEl>
                                        <p:attrNameLst>
                                          <p:attrName>ppt_h</p:attrName>
                                        </p:attrNameLst>
                                      </p:cBhvr>
                                      <p:tavLst>
                                        <p:tav tm="0">
                                          <p:val>
                                            <p:strVal val="#ppt_h"/>
                                          </p:val>
                                        </p:tav>
                                        <p:tav tm="100000">
                                          <p:val>
                                            <p:strVal val="#ppt_h"/>
                                          </p:val>
                                        </p:tav>
                                      </p:tavLst>
                                    </p:anim>
                                    <p:animEffect transition="in" filter="fade">
                                      <p:cBhvr>
                                        <p:cTn id="20" dur="2000"/>
                                        <p:tgtEl>
                                          <p:spTgt spid="21"/>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0" fill="hold"/>
                                        <p:tgtEl>
                                          <p:spTgt spid="22"/>
                                        </p:tgtEl>
                                        <p:attrNameLst>
                                          <p:attrName>ppt_w</p:attrName>
                                        </p:attrNameLst>
                                      </p:cBhvr>
                                      <p:tavLst>
                                        <p:tav tm="0">
                                          <p:val>
                                            <p:strVal val="#ppt_w*0.70"/>
                                          </p:val>
                                        </p:tav>
                                        <p:tav tm="100000">
                                          <p:val>
                                            <p:strVal val="#ppt_w"/>
                                          </p:val>
                                        </p:tav>
                                      </p:tavLst>
                                    </p:anim>
                                    <p:anim calcmode="lin" valueType="num">
                                      <p:cBhvr>
                                        <p:cTn id="24" dur="2000" fill="hold"/>
                                        <p:tgtEl>
                                          <p:spTgt spid="22"/>
                                        </p:tgtEl>
                                        <p:attrNameLst>
                                          <p:attrName>ppt_h</p:attrName>
                                        </p:attrNameLst>
                                      </p:cBhvr>
                                      <p:tavLst>
                                        <p:tav tm="0">
                                          <p:val>
                                            <p:strVal val="#ppt_h"/>
                                          </p:val>
                                        </p:tav>
                                        <p:tav tm="100000">
                                          <p:val>
                                            <p:strVal val="#ppt_h"/>
                                          </p:val>
                                        </p:tav>
                                      </p:tavLst>
                                    </p:anim>
                                    <p:animEffect transition="in" filter="fade">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allAtOnce"/>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85848" y="71414"/>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Pemerintahan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Saidina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Khattab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Tahun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18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Hijrah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8043890" y="6400800"/>
            <a:ext cx="457200" cy="381000"/>
          </a:xfrm>
          <a:prstGeom prst="rect">
            <a:avLst/>
          </a:prstGeom>
          <a:solidFill>
            <a:schemeClr val="accent6">
              <a:lumMod val="75000"/>
            </a:schemeClr>
          </a:solidFill>
          <a:ln w="28575">
            <a:solidFill>
              <a:schemeClr val="bg1"/>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dirty="0">
                <a:effectLst>
                  <a:glow rad="101600">
                    <a:schemeClr val="tx1">
                      <a:alpha val="60000"/>
                    </a:schemeClr>
                  </a:glow>
                </a:effectLst>
                <a:latin typeface="Arial Black" pitchFamily="34" charset="0"/>
              </a:rPr>
              <a:t>13</a:t>
            </a:r>
            <a:endParaRPr lang="en-US" sz="2000" dirty="0">
              <a:effectLst>
                <a:glow rad="101600">
                  <a:schemeClr val="tx1">
                    <a:alpha val="60000"/>
                  </a:schemeClr>
                </a:glow>
              </a:effectLst>
              <a:latin typeface="Arial Black" pitchFamily="34" charset="0"/>
            </a:endParaRPr>
          </a:p>
        </p:txBody>
      </p:sp>
      <p:sp>
        <p:nvSpPr>
          <p:cNvPr id="12" name="Rounded Rectangle 11"/>
          <p:cNvSpPr/>
          <p:nvPr/>
        </p:nvSpPr>
        <p:spPr>
          <a:xfrm>
            <a:off x="2143108" y="2819400"/>
            <a:ext cx="5357850" cy="1219200"/>
          </a:xfrm>
          <a:prstGeom prst="roundRect">
            <a:avLst/>
          </a:prstGeom>
          <a:solidFill>
            <a:srgbClr val="FF0000"/>
          </a:soli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Wabak</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Taun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Dahsyat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melanda</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ectangular Callout 12"/>
          <p:cNvSpPr/>
          <p:nvPr/>
        </p:nvSpPr>
        <p:spPr>
          <a:xfrm>
            <a:off x="804890" y="4648200"/>
            <a:ext cx="3657600" cy="1676400"/>
          </a:xfrm>
          <a:prstGeom prst="wedgeRectCallout">
            <a:avLst>
              <a:gd name="adj1" fmla="val -3869"/>
              <a:gd name="adj2" fmla="val -98539"/>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Taun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Amawas</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sempena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Palastin</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4" name="Rectangular Callout 13"/>
          <p:cNvSpPr/>
          <p:nvPr/>
        </p:nvSpPr>
        <p:spPr>
          <a:xfrm>
            <a:off x="4767290" y="4648200"/>
            <a:ext cx="3657600" cy="1676400"/>
          </a:xfrm>
          <a:prstGeom prst="wedgeRectCallout">
            <a:avLst>
              <a:gd name="adj1" fmla="val 1786"/>
              <a:gd name="adj2" fmla="val -98539"/>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Mengorbankan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sahabat-sahabat</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antaranya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Muaz</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bin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Jabal</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Down Arrow Callout 14"/>
          <p:cNvSpPr/>
          <p:nvPr/>
        </p:nvSpPr>
        <p:spPr>
          <a:xfrm>
            <a:off x="1185890" y="1371600"/>
            <a:ext cx="6858000" cy="1524000"/>
          </a:xfrm>
          <a:prstGeom prst="downArrowCallout">
            <a:avLst>
              <a:gd name="adj1" fmla="val 36429"/>
              <a:gd name="adj2" fmla="val 28571"/>
              <a:gd name="adj3" fmla="val 25000"/>
              <a:gd name="adj4" fmla="val 6497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Ribuan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3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hari</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grpSp>
      <p:sp>
        <p:nvSpPr>
          <p:cNvPr id="10" name="Rectangle 9"/>
          <p:cNvSpPr/>
          <p:nvPr/>
        </p:nvSpPr>
        <p:spPr>
          <a:xfrm>
            <a:off x="785848" y="214290"/>
            <a:ext cx="7500928"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Negeri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Kita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Diuji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Lagi</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ed Rectangle 10"/>
          <p:cNvSpPr/>
          <p:nvPr/>
        </p:nvSpPr>
        <p:spPr>
          <a:xfrm>
            <a:off x="214282" y="1928802"/>
            <a:ext cx="3714776" cy="1500198"/>
          </a:xfrm>
          <a:prstGeom prst="roundRect">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effectLst>
                <a:latin typeface="Arial Black" pitchFamily="34" charset="0"/>
              </a:rPr>
              <a:t>Wabak</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Taun</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Melanda</a:t>
            </a:r>
            <a:endParaRPr lang="ms-MY" sz="2800" b="1" dirty="0">
              <a:effectLst>
                <a:glow rad="101600">
                  <a:schemeClr val="tx1">
                    <a:alpha val="60000"/>
                  </a:schemeClr>
                </a:glow>
              </a:effectLst>
              <a:latin typeface="Arial Black" pitchFamily="34" charset="0"/>
            </a:endParaRPr>
          </a:p>
        </p:txBody>
      </p:sp>
      <p:sp>
        <p:nvSpPr>
          <p:cNvPr id="12" name="Snip Diagonal Corner Rectangle 11"/>
          <p:cNvSpPr/>
          <p:nvPr/>
        </p:nvSpPr>
        <p:spPr>
          <a:xfrm>
            <a:off x="4572000" y="1571612"/>
            <a:ext cx="3643338" cy="1271590"/>
          </a:xfrm>
          <a:prstGeom prst="snip2DiagRect">
            <a:avLst/>
          </a:prstGeom>
          <a:solidFill>
            <a:srgbClr val="7030A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effectLst>
                <a:latin typeface="Arial Black" pitchFamily="34" charset="0"/>
              </a:rPr>
              <a:t>Dalam</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menanti</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tiba</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hari</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raya</a:t>
            </a:r>
            <a:endParaRPr lang="ms-MY" sz="2800" b="1" dirty="0">
              <a:effectLst>
                <a:glow rad="101600">
                  <a:schemeClr val="tx1">
                    <a:alpha val="60000"/>
                  </a:schemeClr>
                </a:glow>
              </a:effectLst>
              <a:latin typeface="Arial Black" pitchFamily="34" charset="0"/>
            </a:endParaRPr>
          </a:p>
        </p:txBody>
      </p:sp>
      <p:sp>
        <p:nvSpPr>
          <p:cNvPr id="13" name="Snip Diagonal Corner Rectangle 12"/>
          <p:cNvSpPr/>
          <p:nvPr/>
        </p:nvSpPr>
        <p:spPr>
          <a:xfrm>
            <a:off x="4572000" y="3157542"/>
            <a:ext cx="3643338" cy="1271590"/>
          </a:xfrm>
          <a:prstGeom prst="snip2DiagRect">
            <a:avLst/>
          </a:prstGeom>
          <a:solidFill>
            <a:srgbClr val="7030A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effectLst>
                <a:latin typeface="Arial Black" pitchFamily="34" charset="0"/>
              </a:rPr>
              <a:t>Semua</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daerah</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terlibat</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kecuali</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Besut</a:t>
            </a:r>
            <a:endParaRPr lang="ms-MY" sz="2800" b="1" dirty="0">
              <a:effectLst>
                <a:glow rad="101600">
                  <a:schemeClr val="tx1">
                    <a:alpha val="60000"/>
                  </a:schemeClr>
                </a:glow>
              </a:effectLst>
              <a:latin typeface="Arial Black" pitchFamily="34" charset="0"/>
            </a:endParaRPr>
          </a:p>
        </p:txBody>
      </p:sp>
      <p:sp>
        <p:nvSpPr>
          <p:cNvPr id="14" name="Snip Diagonal Corner Rectangle 13"/>
          <p:cNvSpPr/>
          <p:nvPr/>
        </p:nvSpPr>
        <p:spPr>
          <a:xfrm>
            <a:off x="4572000" y="4729178"/>
            <a:ext cx="3643338" cy="1271590"/>
          </a:xfrm>
          <a:prstGeom prst="snip2DiagRect">
            <a:avLst/>
          </a:prstGeom>
          <a:solidFill>
            <a:srgbClr val="7030A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effectLst>
                <a:latin typeface="Arial Black" pitchFamily="34" charset="0"/>
              </a:rPr>
              <a:t>Seorang</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telah</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jadi</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korban</a:t>
            </a:r>
            <a:r>
              <a:rPr lang="en-US" sz="2800" b="1" dirty="0" smtClean="0">
                <a:effectLst>
                  <a:glow rad="101600">
                    <a:schemeClr val="tx1">
                      <a:alpha val="60000"/>
                    </a:schemeClr>
                  </a:glow>
                </a:effectLst>
                <a:latin typeface="Arial Black" pitchFamily="34" charset="0"/>
              </a:rPr>
              <a:t> </a:t>
            </a:r>
            <a:r>
              <a:rPr lang="en-US" sz="2800" b="1" dirty="0" err="1" smtClean="0">
                <a:effectLst>
                  <a:glow rad="101600">
                    <a:schemeClr val="tx1">
                      <a:alpha val="60000"/>
                    </a:schemeClr>
                  </a:glow>
                </a:effectLst>
                <a:latin typeface="Arial Black" pitchFamily="34" charset="0"/>
              </a:rPr>
              <a:t>taun</a:t>
            </a:r>
            <a:r>
              <a:rPr lang="en-US" sz="2800" b="1" dirty="0" smtClean="0">
                <a:effectLst>
                  <a:glow rad="101600">
                    <a:schemeClr val="tx1">
                      <a:alpha val="60000"/>
                    </a:schemeClr>
                  </a:glow>
                </a:effectLst>
                <a:latin typeface="Arial Black" pitchFamily="34" charset="0"/>
              </a:rPr>
              <a:t> </a:t>
            </a:r>
            <a:endParaRPr lang="ms-MY" sz="2800" b="1" dirty="0">
              <a:effectLst>
                <a:glow rad="101600">
                  <a:schemeClr val="tx1">
                    <a:alpha val="60000"/>
                  </a:schemeClr>
                </a:glow>
              </a:effectLst>
              <a:latin typeface="Arial Black" pitchFamily="34" charset="0"/>
            </a:endParaRPr>
          </a:p>
        </p:txBody>
      </p:sp>
      <p:sp>
        <p:nvSpPr>
          <p:cNvPr id="15" name="Snip Same Side Corner Rectangle 14"/>
          <p:cNvSpPr/>
          <p:nvPr/>
        </p:nvSpPr>
        <p:spPr>
          <a:xfrm>
            <a:off x="428596" y="4286256"/>
            <a:ext cx="3429024" cy="2143140"/>
          </a:xfrm>
          <a:prstGeom prst="snip2SameRect">
            <a:avLst/>
          </a:prstGeom>
          <a:effectLst>
            <a:glow rad="101600">
              <a:schemeClr val="tx1">
                <a:alpha val="60000"/>
              </a:schemeClr>
            </a:glow>
            <a:outerShdw blurRad="40000" dist="23000" dir="5400000" rotWithShape="0">
              <a:srgbClr val="000000">
                <a:alpha val="35000"/>
              </a:srgbClr>
            </a:outerShdw>
          </a:effectLst>
        </p:spPr>
        <p:style>
          <a:lnRef idx="0">
            <a:schemeClr val="accent3"/>
          </a:lnRef>
          <a:fillRef idx="1003">
            <a:schemeClr val="dk2"/>
          </a:fillRef>
          <a:effectRef idx="3">
            <a:schemeClr val="accent3"/>
          </a:effectRef>
          <a:fontRef idx="minor">
            <a:schemeClr val="lt1"/>
          </a:fontRef>
        </p:style>
        <p:txBody>
          <a:bodyPr rtlCol="0" anchor="ctr"/>
          <a:lstStyle/>
          <a:p>
            <a:pPr algn="ctr"/>
            <a:r>
              <a:rPr lang="en-US" sz="2400" b="1" dirty="0" err="1" smtClean="0">
                <a:solidFill>
                  <a:srgbClr val="FFFF00"/>
                </a:solidFill>
                <a:effectLst>
                  <a:glow rad="101600">
                    <a:schemeClr val="tx1">
                      <a:alpha val="60000"/>
                    </a:schemeClr>
                  </a:glow>
                </a:effectLst>
                <a:latin typeface="Arial Black" pitchFamily="34" charset="0"/>
              </a:rPr>
              <a:t>Ambillah</a:t>
            </a:r>
            <a:r>
              <a:rPr lang="en-US" sz="2400" b="1" dirty="0" smtClean="0">
                <a:solidFill>
                  <a:srgbClr val="FFFF00"/>
                </a:solidFill>
                <a:effectLst>
                  <a:glow rad="101600">
                    <a:schemeClr val="tx1">
                      <a:alpha val="60000"/>
                    </a:schemeClr>
                  </a:glow>
                </a:effectLst>
                <a:latin typeface="Arial Black" pitchFamily="34" charset="0"/>
              </a:rPr>
              <a:t> </a:t>
            </a:r>
            <a:r>
              <a:rPr lang="en-US" sz="2400" b="1" dirty="0" err="1" smtClean="0">
                <a:solidFill>
                  <a:srgbClr val="FFFF00"/>
                </a:solidFill>
                <a:effectLst>
                  <a:glow rad="101600">
                    <a:schemeClr val="tx1">
                      <a:alpha val="60000"/>
                    </a:schemeClr>
                  </a:glow>
                </a:effectLst>
                <a:latin typeface="Arial Black" pitchFamily="34" charset="0"/>
              </a:rPr>
              <a:t>langkah</a:t>
            </a:r>
            <a:r>
              <a:rPr lang="en-US" sz="2400" b="1" dirty="0" smtClean="0">
                <a:solidFill>
                  <a:srgbClr val="FFFF00"/>
                </a:solidFill>
                <a:effectLst>
                  <a:glow rad="101600">
                    <a:schemeClr val="tx1">
                      <a:alpha val="60000"/>
                    </a:schemeClr>
                  </a:glow>
                </a:effectLst>
                <a:latin typeface="Arial Black" pitchFamily="34" charset="0"/>
              </a:rPr>
              <a:t> </a:t>
            </a:r>
            <a:r>
              <a:rPr lang="en-US" sz="2400" b="1" dirty="0" err="1" smtClean="0">
                <a:solidFill>
                  <a:srgbClr val="FFFF00"/>
                </a:solidFill>
                <a:effectLst>
                  <a:glow rad="101600">
                    <a:schemeClr val="tx1">
                      <a:alpha val="60000"/>
                    </a:schemeClr>
                  </a:glow>
                </a:effectLst>
                <a:latin typeface="Arial Black" pitchFamily="34" charset="0"/>
              </a:rPr>
              <a:t>positif</a:t>
            </a:r>
            <a:r>
              <a:rPr lang="en-US" sz="2400" b="1" dirty="0" smtClean="0">
                <a:solidFill>
                  <a:srgbClr val="FFFF00"/>
                </a:solidFill>
                <a:effectLst>
                  <a:glow rad="101600">
                    <a:schemeClr val="tx1">
                      <a:alpha val="60000"/>
                    </a:schemeClr>
                  </a:glow>
                </a:effectLst>
                <a:latin typeface="Arial Black" pitchFamily="34" charset="0"/>
              </a:rPr>
              <a:t> </a:t>
            </a:r>
            <a:r>
              <a:rPr lang="en-US" sz="2400" b="1" dirty="0" err="1" smtClean="0">
                <a:solidFill>
                  <a:srgbClr val="FFFF00"/>
                </a:solidFill>
                <a:effectLst>
                  <a:glow rad="101600">
                    <a:schemeClr val="tx1">
                      <a:alpha val="60000"/>
                    </a:schemeClr>
                  </a:glow>
                </a:effectLst>
                <a:latin typeface="Arial Black" pitchFamily="34" charset="0"/>
              </a:rPr>
              <a:t>hentikan</a:t>
            </a:r>
            <a:r>
              <a:rPr lang="en-US" sz="2400" b="1" dirty="0" smtClean="0">
                <a:solidFill>
                  <a:srgbClr val="FFFF00"/>
                </a:solidFill>
                <a:effectLst>
                  <a:glow rad="101600">
                    <a:schemeClr val="tx1">
                      <a:alpha val="60000"/>
                    </a:schemeClr>
                  </a:glow>
                </a:effectLst>
                <a:latin typeface="Arial Black" pitchFamily="34" charset="0"/>
              </a:rPr>
              <a:t> </a:t>
            </a:r>
            <a:r>
              <a:rPr lang="en-US" sz="2400" b="1" dirty="0" err="1" smtClean="0">
                <a:solidFill>
                  <a:srgbClr val="FFFF00"/>
                </a:solidFill>
                <a:effectLst>
                  <a:glow rad="101600">
                    <a:schemeClr val="tx1">
                      <a:alpha val="60000"/>
                    </a:schemeClr>
                  </a:glow>
                </a:effectLst>
                <a:latin typeface="Arial Black" pitchFamily="34" charset="0"/>
              </a:rPr>
              <a:t>penularan</a:t>
            </a:r>
            <a:r>
              <a:rPr lang="en-US" sz="2400" b="1" dirty="0" smtClean="0">
                <a:solidFill>
                  <a:srgbClr val="FFFF00"/>
                </a:solidFill>
                <a:effectLst>
                  <a:glow rad="101600">
                    <a:schemeClr val="tx1">
                      <a:alpha val="60000"/>
                    </a:schemeClr>
                  </a:glow>
                </a:effectLst>
                <a:latin typeface="Arial Black" pitchFamily="34" charset="0"/>
              </a:rPr>
              <a:t> -</a:t>
            </a:r>
            <a:r>
              <a:rPr lang="en-US" sz="2400" b="1" dirty="0" err="1" smtClean="0">
                <a:solidFill>
                  <a:srgbClr val="FFFF00"/>
                </a:solidFill>
                <a:effectLst>
                  <a:glow rad="101600">
                    <a:schemeClr val="tx1">
                      <a:alpha val="60000"/>
                    </a:schemeClr>
                  </a:glow>
                </a:effectLst>
                <a:latin typeface="Arial Black" pitchFamily="34" charset="0"/>
              </a:rPr>
              <a:t>arahan</a:t>
            </a:r>
            <a:endParaRPr lang="en-US" sz="2400" b="1" dirty="0" smtClean="0">
              <a:solidFill>
                <a:srgbClr val="FFFF00"/>
              </a:solidFill>
              <a:effectLst>
                <a:glow rad="101600">
                  <a:schemeClr val="tx1">
                    <a:alpha val="60000"/>
                  </a:schemeClr>
                </a:glow>
              </a:effectLst>
              <a:latin typeface="Arial Black" pitchFamily="34" charset="0"/>
            </a:endParaRPr>
          </a:p>
          <a:p>
            <a:pPr algn="ctr"/>
            <a:r>
              <a:rPr lang="en-US" sz="2400" b="1" dirty="0" smtClean="0">
                <a:solidFill>
                  <a:srgbClr val="FFFF00"/>
                </a:solidFill>
                <a:effectLst>
                  <a:glow rad="101600">
                    <a:schemeClr val="tx1">
                      <a:alpha val="60000"/>
                    </a:schemeClr>
                  </a:glow>
                </a:effectLst>
                <a:latin typeface="Arial Black" pitchFamily="34" charset="0"/>
              </a:rPr>
              <a:t>JKNT</a:t>
            </a:r>
          </a:p>
          <a:p>
            <a:pPr algn="ctr"/>
            <a:endParaRPr lang="ms-MY" sz="2400" b="1" dirty="0">
              <a:solidFill>
                <a:srgbClr val="FFFF00"/>
              </a:solidFill>
              <a:effectLst>
                <a:glow rad="101600">
                  <a:schemeClr val="tx1">
                    <a:alpha val="60000"/>
                  </a:schemeClr>
                </a:glow>
              </a:effectLst>
              <a:latin typeface="Arial Black" pitchFamily="34" charset="0"/>
            </a:endParaRPr>
          </a:p>
        </p:txBody>
      </p:sp>
      <p:cxnSp>
        <p:nvCxnSpPr>
          <p:cNvPr id="17" name="Straight Connector 16"/>
          <p:cNvCxnSpPr>
            <a:stCxn id="11" idx="3"/>
            <a:endCxn id="12" idx="2"/>
          </p:cNvCxnSpPr>
          <p:nvPr/>
        </p:nvCxnSpPr>
        <p:spPr>
          <a:xfrm flipV="1">
            <a:off x="3929058" y="2207407"/>
            <a:ext cx="642942" cy="47149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1" idx="3"/>
            <a:endCxn id="13" idx="2"/>
          </p:cNvCxnSpPr>
          <p:nvPr/>
        </p:nvCxnSpPr>
        <p:spPr>
          <a:xfrm>
            <a:off x="3929058" y="2678901"/>
            <a:ext cx="642942" cy="111443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a:stCxn id="11" idx="3"/>
            <a:endCxn id="14" idx="2"/>
          </p:cNvCxnSpPr>
          <p:nvPr/>
        </p:nvCxnSpPr>
        <p:spPr>
          <a:xfrm>
            <a:off x="3929058" y="2678901"/>
            <a:ext cx="642942" cy="2686072"/>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14348" y="214290"/>
            <a:ext cx="7500928"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Penyakit</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Taun</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Kolera</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1214414" y="1428736"/>
            <a:ext cx="6786578" cy="1143008"/>
          </a:xfrm>
          <a:prstGeom prst="rect">
            <a:avLst/>
          </a:prstGeom>
          <a:solidFill>
            <a:srgbClr val="0000FF"/>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bawaan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makanan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cirit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birit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najis</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Snip Diagonal Corner Rectangle 11"/>
          <p:cNvSpPr/>
          <p:nvPr/>
        </p:nvSpPr>
        <p:spPr>
          <a:xfrm>
            <a:off x="357158" y="3071810"/>
            <a:ext cx="4000528" cy="1143008"/>
          </a:xfrm>
          <a:prstGeom prst="snip2DiagRect">
            <a:avLst>
              <a:gd name="adj1" fmla="val 0"/>
              <a:gd name="adj2" fmla="val 48667"/>
            </a:avLst>
          </a:prstGeom>
          <a:solidFill>
            <a:srgbClr val="1C5917"/>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effectLst>
                  <a:glow rad="101600">
                    <a:schemeClr val="tx1">
                      <a:alpha val="60000"/>
                    </a:schemeClr>
                  </a:glow>
                </a:effectLst>
                <a:latin typeface="Arial Black" pitchFamily="34" charset="0"/>
              </a:rPr>
              <a:t>Penyakit</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saluran</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penghadaman</a:t>
            </a:r>
            <a:endParaRPr lang="ms-MY" sz="2800" dirty="0">
              <a:effectLst>
                <a:glow rad="101600">
                  <a:schemeClr val="tx1">
                    <a:alpha val="60000"/>
                  </a:schemeClr>
                </a:glow>
              </a:effectLst>
              <a:latin typeface="Arial Black" pitchFamily="34" charset="0"/>
            </a:endParaRPr>
          </a:p>
        </p:txBody>
      </p:sp>
      <p:sp>
        <p:nvSpPr>
          <p:cNvPr id="13" name="Snip Diagonal Corner Rectangle 12"/>
          <p:cNvSpPr/>
          <p:nvPr/>
        </p:nvSpPr>
        <p:spPr>
          <a:xfrm>
            <a:off x="4643438" y="3071810"/>
            <a:ext cx="4000528" cy="1143008"/>
          </a:xfrm>
          <a:prstGeom prst="snip2DiagRect">
            <a:avLst>
              <a:gd name="adj1" fmla="val 0"/>
              <a:gd name="adj2" fmla="val 48667"/>
            </a:avLst>
          </a:prstGeom>
          <a:solidFill>
            <a:srgbClr val="1C5917"/>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effectLst>
                  <a:glow rad="101600">
                    <a:schemeClr val="tx1">
                      <a:alpha val="60000"/>
                    </a:schemeClr>
                  </a:glow>
                </a:effectLst>
                <a:latin typeface="Arial Black" pitchFamily="34" charset="0"/>
              </a:rPr>
              <a:t>Akibat</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kuman</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taun</a:t>
            </a:r>
            <a:endParaRPr lang="ms-MY" sz="2800" dirty="0">
              <a:effectLst>
                <a:glow rad="101600">
                  <a:schemeClr val="tx1">
                    <a:alpha val="60000"/>
                  </a:schemeClr>
                </a:glow>
              </a:effectLst>
              <a:latin typeface="Arial Black" pitchFamily="34" charset="0"/>
            </a:endParaRPr>
          </a:p>
        </p:txBody>
      </p:sp>
      <p:sp>
        <p:nvSpPr>
          <p:cNvPr id="14" name="Rounded Rectangle 13"/>
          <p:cNvSpPr/>
          <p:nvPr/>
        </p:nvSpPr>
        <p:spPr>
          <a:xfrm>
            <a:off x="1000100" y="4643446"/>
            <a:ext cx="7358114" cy="1343028"/>
          </a:xfrm>
          <a:prstGeom prst="roundRect">
            <a:avLst/>
          </a:prstGeom>
          <a:solidFill>
            <a:srgbClr val="A50021"/>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effectLst>
                  <a:glow rad="101600">
                    <a:schemeClr val="tx1">
                      <a:alpha val="60000"/>
                    </a:schemeClr>
                  </a:glow>
                </a:effectLst>
                <a:latin typeface="Arial Black" pitchFamily="34" charset="0"/>
              </a:rPr>
              <a:t>Terdapat</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pada</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najis</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muntah</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pesakit</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taun</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dan</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najis</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pembawa</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kuman</a:t>
            </a:r>
            <a:r>
              <a:rPr lang="en-US" sz="2800" dirty="0" smtClean="0">
                <a:effectLst>
                  <a:glow rad="101600">
                    <a:schemeClr val="tx1">
                      <a:alpha val="60000"/>
                    </a:schemeClr>
                  </a:glow>
                </a:effectLst>
                <a:latin typeface="Arial Black" pitchFamily="34" charset="0"/>
              </a:rPr>
              <a:t> </a:t>
            </a:r>
            <a:r>
              <a:rPr lang="en-US" sz="2800" dirty="0" err="1" smtClean="0">
                <a:effectLst>
                  <a:glow rad="101600">
                    <a:schemeClr val="tx1">
                      <a:alpha val="60000"/>
                    </a:schemeClr>
                  </a:glow>
                </a:effectLst>
                <a:latin typeface="Arial Black" pitchFamily="34" charset="0"/>
              </a:rPr>
              <a:t>taun</a:t>
            </a:r>
            <a:endParaRPr lang="ms-MY" sz="2800" dirty="0">
              <a:effectLst>
                <a:glow rad="101600">
                  <a:schemeClr val="tx1">
                    <a:alpha val="60000"/>
                  </a:schemeClr>
                </a:glow>
              </a:effectLst>
              <a:latin typeface="Arial Black" pitchFamily="34" charset="0"/>
            </a:endParaRPr>
          </a:p>
        </p:txBody>
      </p:sp>
      <p:cxnSp>
        <p:nvCxnSpPr>
          <p:cNvPr id="16" name="Straight Arrow Connector 15"/>
          <p:cNvCxnSpPr>
            <a:stCxn id="11" idx="2"/>
            <a:endCxn id="12" idx="3"/>
          </p:cNvCxnSpPr>
          <p:nvPr/>
        </p:nvCxnSpPr>
        <p:spPr>
          <a:xfrm rot="5400000">
            <a:off x="3232530" y="1696637"/>
            <a:ext cx="500066" cy="2250281"/>
          </a:xfrm>
          <a:prstGeom prst="straightConnector1">
            <a:avLst/>
          </a:prstGeom>
          <a:ln w="57150">
            <a:solidFill>
              <a:schemeClr val="bg1"/>
            </a:solidFill>
            <a:headEnd type="arrow"/>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13" idx="3"/>
          </p:cNvCxnSpPr>
          <p:nvPr/>
        </p:nvCxnSpPr>
        <p:spPr>
          <a:xfrm rot="16200000" flipH="1">
            <a:off x="5375669" y="1803777"/>
            <a:ext cx="500066" cy="2035999"/>
          </a:xfrm>
          <a:prstGeom prst="straightConnector1">
            <a:avLst/>
          </a:prstGeom>
          <a:ln w="57150">
            <a:solidFill>
              <a:schemeClr val="bg1"/>
            </a:solidFill>
            <a:headEnd type="arrow"/>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rot="16200000" flipH="1">
            <a:off x="3607579" y="3571868"/>
            <a:ext cx="2071702" cy="71454"/>
          </a:xfrm>
          <a:prstGeom prst="straightConnector1">
            <a:avLst/>
          </a:prstGeom>
          <a:ln w="57150">
            <a:solidFill>
              <a:schemeClr val="bg1"/>
            </a:solidFill>
            <a:headEnd type="arrow"/>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14348" y="214290"/>
            <a:ext cx="7500928" cy="646331"/>
          </a:xfrm>
          <a:prstGeom prst="rect">
            <a:avLst/>
          </a:prstGeom>
        </p:spPr>
        <p:txBody>
          <a:bodyPr wrap="square">
            <a:spAutoFit/>
          </a:bodyPr>
          <a:lstStyle/>
          <a:p>
            <a:pPr algn="ctr" fontAlgn="auto">
              <a:spcBef>
                <a:spcPts val="0"/>
              </a:spcBef>
              <a:spcAft>
                <a:spcPts val="0"/>
              </a:spcAft>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Cara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Jangkitan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Kuman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Taun</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Folded Corner 10"/>
          <p:cNvSpPr/>
          <p:nvPr/>
        </p:nvSpPr>
        <p:spPr>
          <a:xfrm>
            <a:off x="1428728" y="1643050"/>
            <a:ext cx="6286544" cy="1357322"/>
          </a:xfrm>
          <a:prstGeom prst="foldedCorner">
            <a:avLst>
              <a:gd name="adj" fmla="val 39188"/>
            </a:avLst>
          </a:prstGeom>
          <a:solidFill>
            <a:srgbClr val="0000FF"/>
          </a:solidFill>
          <a:ln w="38100">
            <a:solidFill>
              <a:schemeClr val="bg1"/>
            </a:solidFill>
          </a:ln>
          <a:effectLst>
            <a:glow rad="101600">
              <a:schemeClr val="tx1">
                <a:alpha val="6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822960" anchor="ctr"/>
          <a:lstStyle/>
          <a:p>
            <a:pPr algn="ctr" fontAlgn="auto">
              <a:spcBef>
                <a:spcPts val="0"/>
              </a:spcBef>
              <a:spcAft>
                <a:spcPts val="0"/>
              </a:spcAft>
              <a:defRPr/>
            </a:pP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Ambil</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makanan</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minuman</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dicemari</a:t>
            </a:r>
            <a:endParaRPr lang="en-US" sz="28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Folded Corner 11"/>
          <p:cNvSpPr/>
          <p:nvPr/>
        </p:nvSpPr>
        <p:spPr>
          <a:xfrm>
            <a:off x="1428728" y="3214686"/>
            <a:ext cx="6286544" cy="1357322"/>
          </a:xfrm>
          <a:prstGeom prst="foldedCorner">
            <a:avLst>
              <a:gd name="adj" fmla="val 39188"/>
            </a:avLst>
          </a:prstGeom>
          <a:solidFill>
            <a:srgbClr val="0000FF"/>
          </a:solidFill>
          <a:ln w="38100">
            <a:solidFill>
              <a:schemeClr val="bg1"/>
            </a:solidFill>
          </a:ln>
          <a:effectLst>
            <a:glow rad="101600">
              <a:schemeClr val="tx1">
                <a:alpha val="6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822960" anchor="ctr"/>
          <a:lstStyle/>
          <a:p>
            <a:pPr algn="ctr" fontAlgn="auto">
              <a:spcBef>
                <a:spcPts val="0"/>
              </a:spcBef>
              <a:spcAft>
                <a:spcPts val="0"/>
              </a:spcAft>
              <a:defRPr/>
            </a:pP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Peranan</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lalat</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membiakkan</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kuman</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taun</a:t>
            </a:r>
            <a:endParaRPr lang="en-US" sz="28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Folded Corner 12"/>
          <p:cNvSpPr/>
          <p:nvPr/>
        </p:nvSpPr>
        <p:spPr>
          <a:xfrm>
            <a:off x="1428728" y="4786322"/>
            <a:ext cx="6286544" cy="1357322"/>
          </a:xfrm>
          <a:prstGeom prst="foldedCorner">
            <a:avLst>
              <a:gd name="adj" fmla="val 39188"/>
            </a:avLst>
          </a:prstGeom>
          <a:solidFill>
            <a:srgbClr val="0000FF"/>
          </a:solidFill>
          <a:ln w="38100">
            <a:solidFill>
              <a:schemeClr val="bg1"/>
            </a:solidFill>
          </a:ln>
          <a:effectLst>
            <a:glow rad="101600">
              <a:schemeClr val="tx1">
                <a:alpha val="60000"/>
              </a:scheme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822960" anchor="ctr"/>
          <a:lstStyle/>
          <a:p>
            <a:pPr algn="ctr" fontAlgn="auto">
              <a:spcBef>
                <a:spcPts val="0"/>
              </a:spcBef>
              <a:spcAft>
                <a:spcPts val="0"/>
              </a:spcAft>
              <a:defRPr/>
            </a:pP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Tangan</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terkena</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najis</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Pesakit</a:t>
            </a:r>
            <a:r>
              <a:rPr lang="en-US" sz="28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taun</a:t>
            </a:r>
            <a:endParaRPr lang="en-US" sz="28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14348" y="-24"/>
            <a:ext cx="7500928"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Tanda-tanda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Jangkitan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Kuman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5" name="Round Same Side Corner Rectangle 24"/>
          <p:cNvSpPr/>
          <p:nvPr/>
        </p:nvSpPr>
        <p:spPr>
          <a:xfrm>
            <a:off x="2614626" y="1285860"/>
            <a:ext cx="3886200" cy="1371600"/>
          </a:xfrm>
          <a:prstGeom prst="round2SameRect">
            <a:avLst/>
          </a:prstGeom>
          <a:solidFill>
            <a:srgbClr val="FF9900"/>
          </a:solidFill>
          <a:ln w="57150">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s-MY"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Cirit –birit dengan tiba-tiba dan berterusan</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6" name="Rounded Rectangle 25"/>
          <p:cNvSpPr/>
          <p:nvPr/>
        </p:nvSpPr>
        <p:spPr>
          <a:xfrm>
            <a:off x="642910" y="2786058"/>
            <a:ext cx="2714644" cy="1143008"/>
          </a:xfrm>
          <a:prstGeom prst="roundRect">
            <a:avLst/>
          </a:prstGeom>
          <a:gradFill>
            <a:gsLst>
              <a:gs pos="0">
                <a:srgbClr val="000000"/>
              </a:gs>
              <a:gs pos="39999">
                <a:srgbClr val="0A128C"/>
              </a:gs>
              <a:gs pos="70000">
                <a:srgbClr val="181CC7"/>
              </a:gs>
              <a:gs pos="88000">
                <a:srgbClr val="7005D4"/>
              </a:gs>
              <a:gs pos="100000">
                <a:srgbClr val="8C3D91"/>
              </a:gs>
            </a:gsLst>
            <a:lin ang="81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Kulit</a:t>
            </a:r>
            <a:r>
              <a:rPr lang="en-US" sz="24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jadi</a:t>
            </a:r>
            <a:r>
              <a:rPr lang="en-US" sz="24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kering</a:t>
            </a:r>
            <a:endParaRPr lang="en-US" sz="24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7" name="Rounded Rectangle 26"/>
          <p:cNvSpPr/>
          <p:nvPr/>
        </p:nvSpPr>
        <p:spPr>
          <a:xfrm>
            <a:off x="6000760" y="2786058"/>
            <a:ext cx="2714644" cy="1181120"/>
          </a:xfrm>
          <a:prstGeom prst="roundRect">
            <a:avLst/>
          </a:prstGeom>
          <a:gradFill>
            <a:gsLst>
              <a:gs pos="0">
                <a:srgbClr val="000000"/>
              </a:gs>
              <a:gs pos="39999">
                <a:srgbClr val="0A128C"/>
              </a:gs>
              <a:gs pos="70000">
                <a:srgbClr val="181CC7"/>
              </a:gs>
              <a:gs pos="88000">
                <a:srgbClr val="7005D4"/>
              </a:gs>
              <a:gs pos="100000">
                <a:srgbClr val="8C3D91"/>
              </a:gs>
            </a:gsLst>
            <a:lin ang="81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keletihan</a:t>
            </a:r>
            <a:endParaRPr lang="en-US" sz="24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8" name="Oval 27"/>
          <p:cNvSpPr/>
          <p:nvPr/>
        </p:nvSpPr>
        <p:spPr>
          <a:xfrm>
            <a:off x="3428992" y="2714620"/>
            <a:ext cx="2500330" cy="1285884"/>
          </a:xfrm>
          <a:prstGeom prst="ellipse">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glow rad="101600">
                    <a:schemeClr val="tx1">
                      <a:alpha val="60000"/>
                    </a:schemeClr>
                  </a:glow>
                  <a:outerShdw blurRad="38100" dist="38100" dir="2700000" algn="tl">
                    <a:srgbClr val="000000">
                      <a:alpha val="43137"/>
                    </a:srgbClr>
                  </a:outerShdw>
                </a:effectLst>
                <a:latin typeface="Arial Black" pitchFamily="34" charset="0"/>
              </a:rPr>
              <a:t>AKIBATNYA</a:t>
            </a:r>
            <a:endParaRPr lang="ms-MY"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9" name="Rounded Rectangle 28"/>
          <p:cNvSpPr/>
          <p:nvPr/>
        </p:nvSpPr>
        <p:spPr>
          <a:xfrm>
            <a:off x="1142976" y="4000504"/>
            <a:ext cx="2928958" cy="1143008"/>
          </a:xfrm>
          <a:prstGeom prst="roundRect">
            <a:avLst/>
          </a:prstGeom>
          <a:gradFill>
            <a:gsLst>
              <a:gs pos="0">
                <a:srgbClr val="000000"/>
              </a:gs>
              <a:gs pos="39999">
                <a:srgbClr val="0A128C"/>
              </a:gs>
              <a:gs pos="70000">
                <a:srgbClr val="181CC7"/>
              </a:gs>
              <a:gs pos="88000">
                <a:srgbClr val="7005D4"/>
              </a:gs>
              <a:gs pos="100000">
                <a:srgbClr val="8C3D91"/>
              </a:gs>
            </a:gsLst>
            <a:lin ang="81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Kering</a:t>
            </a:r>
            <a:r>
              <a:rPr lang="en-US" sz="24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Tekak</a:t>
            </a:r>
            <a:r>
              <a:rPr lang="en-US" sz="24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Dahaga</a:t>
            </a:r>
            <a:endParaRPr lang="en-US" sz="24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0" name="Rounded Rectangle 29"/>
          <p:cNvSpPr/>
          <p:nvPr/>
        </p:nvSpPr>
        <p:spPr>
          <a:xfrm>
            <a:off x="5286380" y="4000504"/>
            <a:ext cx="3071834" cy="1143008"/>
          </a:xfrm>
          <a:prstGeom prst="roundRect">
            <a:avLst/>
          </a:prstGeom>
          <a:gradFill>
            <a:gsLst>
              <a:gs pos="0">
                <a:srgbClr val="000000"/>
              </a:gs>
              <a:gs pos="39999">
                <a:srgbClr val="0A128C"/>
              </a:gs>
              <a:gs pos="70000">
                <a:srgbClr val="181CC7"/>
              </a:gs>
              <a:gs pos="88000">
                <a:srgbClr val="7005D4"/>
              </a:gs>
              <a:gs pos="100000">
                <a:srgbClr val="8C3D91"/>
              </a:gs>
            </a:gsLst>
            <a:lin ang="81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Buah</a:t>
            </a:r>
            <a:r>
              <a:rPr lang="en-US" sz="24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pinggang</a:t>
            </a:r>
            <a:r>
              <a:rPr lang="en-US" sz="24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berfungsi</a:t>
            </a:r>
            <a:endParaRPr lang="en-US" sz="24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1" name="Rounded Rectangle 30"/>
          <p:cNvSpPr/>
          <p:nvPr/>
        </p:nvSpPr>
        <p:spPr>
          <a:xfrm>
            <a:off x="3428992" y="5214950"/>
            <a:ext cx="2714644" cy="1143008"/>
          </a:xfrm>
          <a:prstGeom prst="roundRect">
            <a:avLst/>
          </a:prstGeom>
          <a:gradFill>
            <a:gsLst>
              <a:gs pos="0">
                <a:srgbClr val="000000"/>
              </a:gs>
              <a:gs pos="39999">
                <a:srgbClr val="0A128C"/>
              </a:gs>
              <a:gs pos="70000">
                <a:srgbClr val="181CC7"/>
              </a:gs>
              <a:gs pos="88000">
                <a:srgbClr val="7005D4"/>
              </a:gs>
              <a:gs pos="100000">
                <a:srgbClr val="8C3D91"/>
              </a:gs>
            </a:gsLst>
            <a:lin ang="8100000" scaled="0"/>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w="3175">
                  <a:noFill/>
                </a:ln>
                <a:effectLst>
                  <a:glow rad="101600">
                    <a:schemeClr val="tx1">
                      <a:alpha val="60000"/>
                    </a:schemeClr>
                  </a:glow>
                  <a:outerShdw blurRad="38100" dist="38100" dir="2700000" algn="tl">
                    <a:srgbClr val="000000">
                      <a:alpha val="43137"/>
                    </a:srgbClr>
                  </a:outerShdw>
                </a:effectLst>
                <a:latin typeface="Arial Black" pitchFamily="34" charset="0"/>
              </a:rPr>
              <a:t>Maut</a:t>
            </a:r>
            <a:endParaRPr lang="en-US" sz="3200" b="1" dirty="0">
              <a:ln w="3175">
                <a:no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14348" y="262574"/>
            <a:ext cx="750092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Langkah-langkah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Pencegahan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ed Rectangular Callout 10"/>
          <p:cNvSpPr/>
          <p:nvPr/>
        </p:nvSpPr>
        <p:spPr>
          <a:xfrm>
            <a:off x="2000232" y="3714752"/>
            <a:ext cx="6643734" cy="2500330"/>
          </a:xfrm>
          <a:prstGeom prst="wedgeRoundRectCallout">
            <a:avLst>
              <a:gd name="adj1" fmla="val -32993"/>
              <a:gd name="adj2" fmla="val -82513"/>
              <a:gd name="adj3" fmla="val 16667"/>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6000" b="1" dirty="0" smtClean="0">
                <a:solidFill>
                  <a:srgbClr val="FFFF00"/>
                </a:solidFill>
                <a:effectLst>
                  <a:glow rad="101600">
                    <a:schemeClr val="tx1">
                      <a:alpha val="60000"/>
                    </a:schemeClr>
                  </a:glow>
                </a:effectLst>
              </a:rPr>
              <a:t>الْوِقَايَةُ </a:t>
            </a:r>
            <a:r>
              <a:rPr lang="ar-SA" sz="6000" b="1" dirty="0" smtClean="0">
                <a:solidFill>
                  <a:srgbClr val="FFFF00"/>
                </a:solidFill>
                <a:effectLst>
                  <a:glow rad="101600">
                    <a:schemeClr val="tx1">
                      <a:alpha val="60000"/>
                    </a:schemeClr>
                  </a:glow>
                </a:effectLst>
              </a:rPr>
              <a:t>خَيْرٌ مِنَ </a:t>
            </a:r>
            <a:r>
              <a:rPr lang="ar-SA" sz="6000" b="1" dirty="0" smtClean="0">
                <a:solidFill>
                  <a:srgbClr val="FFFF00"/>
                </a:solidFill>
                <a:effectLst>
                  <a:glow rad="101600">
                    <a:schemeClr val="tx1">
                      <a:alpha val="60000"/>
                    </a:schemeClr>
                  </a:glow>
                </a:effectLst>
              </a:rPr>
              <a:t>الْعِلاجِ</a:t>
            </a:r>
            <a:endParaRPr lang="en-US" sz="6000" b="1" dirty="0" smtClean="0">
              <a:solidFill>
                <a:srgbClr val="FFFF00"/>
              </a:solidFill>
              <a:effectLst>
                <a:glow rad="101600">
                  <a:schemeClr val="tx1">
                    <a:alpha val="60000"/>
                  </a:schemeClr>
                </a:glow>
              </a:effectLst>
            </a:endParaRPr>
          </a:p>
          <a:p>
            <a:pPr algn="ctr" fontAlgn="auto">
              <a:spcBef>
                <a:spcPts val="0"/>
              </a:spcBef>
              <a:spcAft>
                <a:spcPts val="0"/>
              </a:spcAft>
              <a:defRPr/>
            </a:pPr>
            <a:r>
              <a:rPr lang="en-US" sz="3600" b="1" dirty="0" smtClean="0">
                <a:solidFill>
                  <a:srgbClr val="FFFF00"/>
                </a:solidFill>
                <a:effectLst>
                  <a:glow rad="101600">
                    <a:schemeClr val="tx1">
                      <a:alpha val="60000"/>
                    </a:schemeClr>
                  </a:glow>
                </a:effectLst>
              </a:rPr>
              <a:t>“</a:t>
            </a:r>
            <a:r>
              <a:rPr lang="en-US" sz="3600" b="1" dirty="0" err="1" smtClean="0">
                <a:solidFill>
                  <a:srgbClr val="FFFF00"/>
                </a:solidFill>
                <a:effectLst>
                  <a:glow rad="101600">
                    <a:schemeClr val="tx1">
                      <a:alpha val="60000"/>
                    </a:schemeClr>
                  </a:glow>
                </a:effectLst>
              </a:rPr>
              <a:t>Mencegah</a:t>
            </a:r>
            <a:r>
              <a:rPr lang="en-US" sz="3600" b="1" dirty="0" smtClean="0">
                <a:solidFill>
                  <a:srgbClr val="FFFF00"/>
                </a:solidFill>
                <a:effectLst>
                  <a:glow rad="101600">
                    <a:schemeClr val="tx1">
                      <a:alpha val="60000"/>
                    </a:schemeClr>
                  </a:glow>
                </a:effectLst>
              </a:rPr>
              <a:t> </a:t>
            </a:r>
            <a:r>
              <a:rPr lang="en-US" sz="3600" b="1" dirty="0" err="1" smtClean="0">
                <a:solidFill>
                  <a:srgbClr val="FFFF00"/>
                </a:solidFill>
                <a:effectLst>
                  <a:glow rad="101600">
                    <a:schemeClr val="tx1">
                      <a:alpha val="60000"/>
                    </a:schemeClr>
                  </a:glow>
                </a:effectLst>
              </a:rPr>
              <a:t>itu</a:t>
            </a:r>
            <a:r>
              <a:rPr lang="en-US" sz="3600" b="1" dirty="0" smtClean="0">
                <a:solidFill>
                  <a:srgbClr val="FFFF00"/>
                </a:solidFill>
                <a:effectLst>
                  <a:glow rad="101600">
                    <a:schemeClr val="tx1">
                      <a:alpha val="60000"/>
                    </a:schemeClr>
                  </a:glow>
                </a:effectLst>
              </a:rPr>
              <a:t> </a:t>
            </a:r>
            <a:r>
              <a:rPr lang="en-US" sz="3600" b="1" dirty="0" err="1" smtClean="0">
                <a:solidFill>
                  <a:srgbClr val="FFFF00"/>
                </a:solidFill>
                <a:effectLst>
                  <a:glow rad="101600">
                    <a:schemeClr val="tx1">
                      <a:alpha val="60000"/>
                    </a:schemeClr>
                  </a:glow>
                </a:effectLst>
              </a:rPr>
              <a:t>lebih</a:t>
            </a:r>
            <a:r>
              <a:rPr lang="en-US" sz="3600" b="1" dirty="0" smtClean="0">
                <a:solidFill>
                  <a:srgbClr val="FFFF00"/>
                </a:solidFill>
                <a:effectLst>
                  <a:glow rad="101600">
                    <a:schemeClr val="tx1">
                      <a:alpha val="60000"/>
                    </a:schemeClr>
                  </a:glow>
                </a:effectLst>
              </a:rPr>
              <a:t> </a:t>
            </a:r>
            <a:r>
              <a:rPr lang="en-US" sz="3600" b="1" dirty="0" err="1" smtClean="0">
                <a:solidFill>
                  <a:srgbClr val="FFFF00"/>
                </a:solidFill>
                <a:effectLst>
                  <a:glow rad="101600">
                    <a:schemeClr val="tx1">
                      <a:alpha val="60000"/>
                    </a:schemeClr>
                  </a:glow>
                </a:effectLst>
              </a:rPr>
              <a:t>baik</a:t>
            </a:r>
            <a:r>
              <a:rPr lang="en-US" sz="3600" b="1" dirty="0" smtClean="0">
                <a:solidFill>
                  <a:srgbClr val="FFFF00"/>
                </a:solidFill>
                <a:effectLst>
                  <a:glow rad="101600">
                    <a:schemeClr val="tx1">
                      <a:alpha val="60000"/>
                    </a:schemeClr>
                  </a:glow>
                </a:effectLst>
              </a:rPr>
              <a:t> </a:t>
            </a:r>
            <a:r>
              <a:rPr lang="en-US" sz="3600" b="1" dirty="0" err="1" smtClean="0">
                <a:solidFill>
                  <a:srgbClr val="FFFF00"/>
                </a:solidFill>
                <a:effectLst>
                  <a:glow rad="101600">
                    <a:schemeClr val="tx1">
                      <a:alpha val="60000"/>
                    </a:schemeClr>
                  </a:glow>
                </a:effectLst>
              </a:rPr>
              <a:t>dari</a:t>
            </a:r>
            <a:r>
              <a:rPr lang="en-US" sz="3600" b="1" dirty="0" smtClean="0">
                <a:solidFill>
                  <a:srgbClr val="FFFF00"/>
                </a:solidFill>
                <a:effectLst>
                  <a:glow rad="101600">
                    <a:schemeClr val="tx1">
                      <a:alpha val="60000"/>
                    </a:schemeClr>
                  </a:glow>
                </a:effectLst>
              </a:rPr>
              <a:t> </a:t>
            </a:r>
            <a:r>
              <a:rPr lang="en-US" sz="3600" b="1" dirty="0" err="1" smtClean="0">
                <a:solidFill>
                  <a:srgbClr val="FFFF00"/>
                </a:solidFill>
                <a:effectLst>
                  <a:glow rad="101600">
                    <a:schemeClr val="tx1">
                      <a:alpha val="60000"/>
                    </a:schemeClr>
                  </a:glow>
                </a:effectLst>
              </a:rPr>
              <a:t>merawat</a:t>
            </a:r>
            <a:r>
              <a:rPr lang="ar-SA" sz="3600" b="1" dirty="0" smtClean="0">
                <a:solidFill>
                  <a:srgbClr val="FFFF00"/>
                </a:solidFill>
                <a:effectLst>
                  <a:glow rad="101600">
                    <a:schemeClr val="tx1">
                      <a:alpha val="60000"/>
                    </a:schemeClr>
                  </a:glow>
                </a:effectLst>
              </a:rPr>
              <a:t>	</a:t>
            </a:r>
            <a:r>
              <a:rPr lang="en-US" sz="3600" b="1" dirty="0" smtClean="0">
                <a:solidFill>
                  <a:srgbClr val="FFFF00"/>
                </a:solidFill>
                <a:effectLst>
                  <a:glow rad="101600">
                    <a:schemeClr val="tx1">
                      <a:alpha val="60000"/>
                    </a:schemeClr>
                  </a:glow>
                </a:effectLst>
              </a:rPr>
              <a:t>“</a:t>
            </a:r>
            <a:endParaRPr lang="ms-MY" sz="3600" b="1" dirty="0">
              <a:solidFill>
                <a:srgbClr val="FFFF00"/>
              </a:solidFill>
              <a:effectLst>
                <a:glow rad="101600">
                  <a:schemeClr val="tx1">
                    <a:alpha val="60000"/>
                  </a:schemeClr>
                </a:glow>
              </a:effectLst>
            </a:endParaRPr>
          </a:p>
        </p:txBody>
      </p:sp>
      <p:sp>
        <p:nvSpPr>
          <p:cNvPr id="12" name="Oval 11"/>
          <p:cNvSpPr/>
          <p:nvPr/>
        </p:nvSpPr>
        <p:spPr>
          <a:xfrm>
            <a:off x="785786" y="1371600"/>
            <a:ext cx="4876800" cy="1414458"/>
          </a:xfrm>
          <a:prstGeom prst="ellipse">
            <a:avLst/>
          </a:prstGeom>
          <a:solidFill>
            <a:schemeClr val="accent6">
              <a:lumMod val="75000"/>
            </a:schemeClr>
          </a:soli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smtClean="0">
                <a:solidFill>
                  <a:srgbClr val="FFFF00"/>
                </a:solidFill>
                <a:effectLst>
                  <a:glow rad="101600">
                    <a:schemeClr val="tx1">
                      <a:alpha val="60000"/>
                    </a:schemeClr>
                  </a:glow>
                  <a:outerShdw blurRad="38100" dist="38100" dir="2700000" algn="tl">
                    <a:srgbClr val="000000">
                      <a:alpha val="43137"/>
                    </a:srgbClr>
                  </a:outerShdw>
                </a:effectLst>
              </a:rPr>
              <a:t>Kata</a:t>
            </a:r>
            <a:r>
              <a:rPr lang="en-US" sz="4000" b="1" dirty="0" smtClean="0">
                <a:solidFill>
                  <a:srgbClr val="FFFF00"/>
                </a:solidFill>
                <a:effectLst>
                  <a:glow rad="101600">
                    <a:schemeClr val="tx1">
                      <a:alpha val="60000"/>
                    </a:schemeClr>
                  </a:glow>
                  <a:outerShdw blurRad="38100" dist="38100" dir="2700000" algn="tl">
                    <a:srgbClr val="000000">
                      <a:alpha val="43137"/>
                    </a:srgbClr>
                  </a:outerShdw>
                </a:effectLst>
              </a:rPr>
              <a:t> </a:t>
            </a:r>
            <a:r>
              <a:rPr lang="en-US" sz="4000" b="1" dirty="0" err="1" smtClean="0">
                <a:solidFill>
                  <a:srgbClr val="FFFF00"/>
                </a:solidFill>
                <a:effectLst>
                  <a:glow rad="101600">
                    <a:schemeClr val="tx1">
                      <a:alpha val="60000"/>
                    </a:schemeClr>
                  </a:glow>
                  <a:outerShdw blurRad="38100" dist="38100" dir="2700000" algn="tl">
                    <a:srgbClr val="000000">
                      <a:alpha val="43137"/>
                    </a:srgbClr>
                  </a:outerShdw>
                </a:effectLst>
              </a:rPr>
              <a:t>Hukama</a:t>
            </a:r>
            <a:r>
              <a:rPr lang="en-US" sz="4000" b="1" dirty="0" smtClean="0">
                <a:solidFill>
                  <a:srgbClr val="FFFF00"/>
                </a:solidFill>
                <a:effectLst>
                  <a:glow rad="101600">
                    <a:schemeClr val="tx1">
                      <a:alpha val="60000"/>
                    </a:schemeClr>
                  </a:glow>
                  <a:outerShdw blurRad="38100" dist="38100" dir="2700000" algn="tl">
                    <a:srgbClr val="000000">
                      <a:alpha val="43137"/>
                    </a:srgbClr>
                  </a:outerShdw>
                </a:effectLst>
              </a:rPr>
              <a:t>’</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642910" y="71414"/>
            <a:ext cx="757236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Langkah-langkah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Pencegahan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graphicFrame>
        <p:nvGraphicFramePr>
          <p:cNvPr id="11" name="Table 10"/>
          <p:cNvGraphicFramePr>
            <a:graphicFrameLocks noGrp="1"/>
          </p:cNvGraphicFramePr>
          <p:nvPr/>
        </p:nvGraphicFramePr>
        <p:xfrm>
          <a:off x="428595" y="1428738"/>
          <a:ext cx="8143933" cy="4857780"/>
        </p:xfrm>
        <a:graphic>
          <a:graphicData uri="http://schemas.openxmlformats.org/drawingml/2006/table">
            <a:tbl>
              <a:tblPr bandRow="1">
                <a:tableStyleId>{5C22544A-7EE6-4342-B048-85BDC9FD1C3A}</a:tableStyleId>
              </a:tblPr>
              <a:tblGrid>
                <a:gridCol w="1838953"/>
                <a:gridCol w="236952"/>
                <a:gridCol w="6068028"/>
              </a:tblGrid>
              <a:tr h="971556">
                <a:tc>
                  <a:txBody>
                    <a:bodyPr/>
                    <a:lstStyle/>
                    <a:p>
                      <a:pPr algn="ct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en-US"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FF3300">
                        <a:alpha val="71000"/>
                      </a:srgbClr>
                    </a:solidFill>
                  </a:tcPr>
                </a:tc>
                <a:tc>
                  <a:txBody>
                    <a:bodyPr/>
                    <a:lstStyle/>
                    <a:p>
                      <a:pPr algn="ctr"/>
                      <a:endParaRPr lang="en-US" b="1" dirty="0">
                        <a:solidFill>
                          <a:srgbClr val="FFFF00"/>
                        </a:solidFill>
                        <a:effectLst>
                          <a:glow rad="101600">
                            <a:schemeClr val="tx1">
                              <a:alpha val="60000"/>
                            </a:schemeClr>
                          </a:glow>
                        </a:effectLst>
                        <a:latin typeface="Arial Black" pitchFamily="34" charset="0"/>
                      </a:endParaRPr>
                    </a:p>
                  </a:txBody>
                  <a:tcPr anchor="ctr">
                    <a:solidFill>
                      <a:schemeClr val="bg1"/>
                    </a:solidFill>
                  </a:tcPr>
                </a:tc>
                <a:tc>
                  <a:txBody>
                    <a:bodyPr/>
                    <a:lstStyle/>
                    <a:p>
                      <a:pPr algn="ct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minum</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masak</a:t>
                      </a:r>
                      <a:endParaRPr lang="en-US" sz="22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0070C0">
                        <a:alpha val="82000"/>
                      </a:srgbClr>
                    </a:solidFill>
                  </a:tcPr>
                </a:tc>
              </a:tr>
              <a:tr h="971556">
                <a:tc>
                  <a:txBody>
                    <a:bodyPr/>
                    <a:lstStyle/>
                    <a:p>
                      <a:pPr algn="ct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FF3300">
                        <a:alpha val="71000"/>
                      </a:srgbClr>
                    </a:solidFill>
                  </a:tcPr>
                </a:tc>
                <a:tc>
                  <a:txBody>
                    <a:bodyPr/>
                    <a:lstStyle/>
                    <a:p>
                      <a:pPr algn="ctr"/>
                      <a:endParaRPr lang="en-US" b="1" dirty="0">
                        <a:solidFill>
                          <a:srgbClr val="FFFF00"/>
                        </a:solidFill>
                        <a:effectLst>
                          <a:glow rad="101600">
                            <a:schemeClr val="tx1">
                              <a:alpha val="60000"/>
                            </a:schemeClr>
                          </a:glow>
                        </a:effectLst>
                        <a:latin typeface="Arial Black" pitchFamily="34" charset="0"/>
                      </a:endParaRPr>
                    </a:p>
                  </a:txBody>
                  <a:tcPr anchor="ctr">
                    <a:solidFill>
                      <a:schemeClr val="bg1"/>
                    </a:solidFill>
                  </a:tcPr>
                </a:tc>
                <a:tc>
                  <a:txBody>
                    <a:bodyPr/>
                    <a:lstStyle/>
                    <a:p>
                      <a:pPr algn="ct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Elakkan</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ambil</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minuman</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sejuk</a:t>
                      </a:r>
                      <a:endParaRPr lang="en-US" sz="22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0070C0">
                        <a:alpha val="82000"/>
                      </a:srgbClr>
                    </a:solidFill>
                  </a:tcPr>
                </a:tc>
              </a:tr>
              <a:tr h="971556">
                <a:tc>
                  <a:txBody>
                    <a:bodyPr/>
                    <a:lstStyle/>
                    <a:p>
                      <a:pPr algn="ct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FF3300">
                        <a:alpha val="71000"/>
                      </a:srgbClr>
                    </a:solidFill>
                  </a:tcPr>
                </a:tc>
                <a:tc>
                  <a:txBody>
                    <a:bodyPr/>
                    <a:lstStyle/>
                    <a:p>
                      <a:pPr algn="ctr"/>
                      <a:endParaRPr lang="en-US" b="1" dirty="0">
                        <a:solidFill>
                          <a:srgbClr val="FFFF00"/>
                        </a:solidFill>
                        <a:effectLst>
                          <a:glow rad="101600">
                            <a:schemeClr val="tx1">
                              <a:alpha val="60000"/>
                            </a:schemeClr>
                          </a:glow>
                        </a:effectLst>
                        <a:latin typeface="Arial Black" pitchFamily="34" charset="0"/>
                      </a:endParaRPr>
                    </a:p>
                  </a:txBody>
                  <a:tcPr anchor="ctr">
                    <a:solidFill>
                      <a:schemeClr val="bg1"/>
                    </a:solidFill>
                  </a:tcPr>
                </a:tc>
                <a:tc>
                  <a:txBody>
                    <a:bodyPr/>
                    <a:lstStyle/>
                    <a:p>
                      <a:pPr algn="ct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Galakkan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dirumah</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diluar</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bersih</a:t>
                      </a:r>
                      <a:endParaRPr lang="en-US" sz="22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0070C0">
                        <a:alpha val="82000"/>
                      </a:srgbClr>
                    </a:solidFill>
                  </a:tcPr>
                </a:tc>
              </a:tr>
              <a:tr h="971556">
                <a:tc>
                  <a:txBody>
                    <a:bodyPr/>
                    <a:lstStyle/>
                    <a:p>
                      <a:pPr algn="ct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Keempat</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FF3300">
                        <a:alpha val="71000"/>
                      </a:srgbClr>
                    </a:solidFill>
                  </a:tcPr>
                </a:tc>
                <a:tc>
                  <a:txBody>
                    <a:bodyPr/>
                    <a:lstStyle/>
                    <a:p>
                      <a:pPr algn="ctr"/>
                      <a:endParaRPr lang="en-US" b="1" dirty="0">
                        <a:solidFill>
                          <a:srgbClr val="FFFF00"/>
                        </a:solidFill>
                        <a:effectLst>
                          <a:glow rad="101600">
                            <a:schemeClr val="tx1">
                              <a:alpha val="60000"/>
                            </a:schemeClr>
                          </a:glow>
                        </a:effectLst>
                        <a:latin typeface="Arial Black" pitchFamily="34" charset="0"/>
                      </a:endParaRPr>
                    </a:p>
                  </a:txBody>
                  <a:tcPr anchor="ctr">
                    <a:solidFill>
                      <a:schemeClr val="bg1"/>
                    </a:solidFill>
                  </a:tcPr>
                </a:tc>
                <a:tc>
                  <a:txBody>
                    <a:bodyPr/>
                    <a:lstStyle/>
                    <a:p>
                      <a:pPr algn="ct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Basuh</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sayuran,buahan,peralatan</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memasak</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bersih</a:t>
                      </a:r>
                      <a:endParaRPr lang="en-US" sz="22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0070C0">
                        <a:alpha val="82000"/>
                      </a:srgbClr>
                    </a:solidFill>
                  </a:tcPr>
                </a:tc>
              </a:tr>
              <a:tr h="971556">
                <a:tc>
                  <a:txBody>
                    <a:bodyPr/>
                    <a:lstStyle/>
                    <a:p>
                      <a:pPr algn="ctr"/>
                      <a:r>
                        <a:rPr lang="en-US" sz="24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Kelima</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FF3300">
                        <a:alpha val="71000"/>
                      </a:srgbClr>
                    </a:solidFill>
                  </a:tcPr>
                </a:tc>
                <a:tc>
                  <a:txBody>
                    <a:bodyPr/>
                    <a:lstStyle/>
                    <a:p>
                      <a:pPr algn="ctr"/>
                      <a:endParaRPr lang="en-US" b="1" dirty="0">
                        <a:solidFill>
                          <a:srgbClr val="FFFF00"/>
                        </a:solidFill>
                        <a:effectLst>
                          <a:glow rad="101600">
                            <a:schemeClr val="tx1">
                              <a:alpha val="60000"/>
                            </a:schemeClr>
                          </a:glow>
                        </a:effectLst>
                        <a:latin typeface="Arial Black" pitchFamily="34" charset="0"/>
                      </a:endParaRPr>
                    </a:p>
                  </a:txBody>
                  <a:tcPr anchor="ctr">
                    <a:solidFill>
                      <a:schemeClr val="bg1"/>
                    </a:solidFill>
                  </a:tcPr>
                </a:tc>
                <a:tc>
                  <a:txBody>
                    <a:bodyPr/>
                    <a:lstStyle/>
                    <a:p>
                      <a:pPr algn="ct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Basuh</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tangan</a:t>
                      </a:r>
                      <a:r>
                        <a:rPr lang="en-US" sz="22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sabun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gunakan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tandas</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200" b="1"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baseline="0" dirty="0" err="1"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makan</a:t>
                      </a:r>
                      <a:endParaRPr lang="en-US" sz="22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a:txBody>
                  <a:tcPr anchor="ctr">
                    <a:solidFill>
                      <a:srgbClr val="0070C0">
                        <a:alpha val="82000"/>
                      </a:srgb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500034" y="0"/>
            <a:ext cx="7715242"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Dapatkan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Rawatan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Di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Klinik</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Kesihatan@Hospital</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ed Rectangle 10"/>
          <p:cNvSpPr/>
          <p:nvPr/>
        </p:nvSpPr>
        <p:spPr>
          <a:xfrm>
            <a:off x="285720" y="1500174"/>
            <a:ext cx="8501122" cy="1085858"/>
          </a:xfrm>
          <a:prstGeom prst="roundRect">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Rawatan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Segera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Bila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Mendapati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Tanda-tanda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Jangkitan</a:t>
            </a:r>
            <a:endParaRPr lang="ms-MY" sz="32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2" name="Rounded Rectangle 11"/>
          <p:cNvSpPr/>
          <p:nvPr/>
        </p:nvSpPr>
        <p:spPr>
          <a:xfrm>
            <a:off x="285720" y="2714620"/>
            <a:ext cx="8501122" cy="1085858"/>
          </a:xfrm>
          <a:prstGeom prst="roundRect">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Elakkan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mengambil</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sikap</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mudah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dengan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membuat</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rawatan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sendiri</a:t>
            </a:r>
            <a:endParaRPr lang="ms-MY" sz="32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3" name="Rounded Rectangle 12"/>
          <p:cNvSpPr/>
          <p:nvPr/>
        </p:nvSpPr>
        <p:spPr>
          <a:xfrm>
            <a:off x="285720" y="4000504"/>
            <a:ext cx="8501122" cy="1085858"/>
          </a:xfrm>
          <a:prstGeom prst="roundRect">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Amalkan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budaya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bersih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sepanjang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masa</a:t>
            </a:r>
            <a:endParaRPr lang="ms-MY" sz="32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4" name="Notched Right Arrow 13"/>
          <p:cNvSpPr/>
          <p:nvPr/>
        </p:nvSpPr>
        <p:spPr>
          <a:xfrm>
            <a:off x="76200" y="1714488"/>
            <a:ext cx="500066" cy="542929"/>
          </a:xfrm>
          <a:prstGeom prst="notchedRightArrow">
            <a:avLst>
              <a:gd name="adj1" fmla="val 50000"/>
              <a:gd name="adj2" fmla="val 55079"/>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15" name="Notched Right Arrow 14"/>
          <p:cNvSpPr/>
          <p:nvPr/>
        </p:nvSpPr>
        <p:spPr>
          <a:xfrm>
            <a:off x="71406" y="2857496"/>
            <a:ext cx="500066" cy="542929"/>
          </a:xfrm>
          <a:prstGeom prst="notchedRightArrow">
            <a:avLst>
              <a:gd name="adj1" fmla="val 50000"/>
              <a:gd name="adj2" fmla="val 55079"/>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16" name="Notched Right Arrow 15"/>
          <p:cNvSpPr/>
          <p:nvPr/>
        </p:nvSpPr>
        <p:spPr>
          <a:xfrm>
            <a:off x="71406" y="4157668"/>
            <a:ext cx="500066" cy="542929"/>
          </a:xfrm>
          <a:prstGeom prst="notchedRightArrow">
            <a:avLst>
              <a:gd name="adj1" fmla="val 50000"/>
              <a:gd name="adj2" fmla="val 55079"/>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18" name="Rounded Rectangle 17"/>
          <p:cNvSpPr/>
          <p:nvPr/>
        </p:nvSpPr>
        <p:spPr>
          <a:xfrm>
            <a:off x="285720" y="5272100"/>
            <a:ext cx="8501122" cy="1085858"/>
          </a:xfrm>
          <a:prstGeom prst="roundRect">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8100000" scaled="1"/>
            <a:tileRect/>
          </a:gra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Hapuskan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tempat</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pembiakan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lalat</a:t>
            </a:r>
            <a:endParaRPr lang="ms-MY" sz="32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19" name="Notched Right Arrow 18"/>
          <p:cNvSpPr/>
          <p:nvPr/>
        </p:nvSpPr>
        <p:spPr>
          <a:xfrm>
            <a:off x="71406" y="5429264"/>
            <a:ext cx="500066" cy="542929"/>
          </a:xfrm>
          <a:prstGeom prst="notchedRightArrow">
            <a:avLst>
              <a:gd name="adj1" fmla="val 50000"/>
              <a:gd name="adj2" fmla="val 55079"/>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642910" y="71414"/>
            <a:ext cx="757236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Panduan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Pencegahan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214282" y="3714752"/>
            <a:ext cx="8715436" cy="3046988"/>
          </a:xfrm>
          <a:prstGeom prst="rect">
            <a:avLst/>
          </a:prstGeom>
          <a:solidFill>
            <a:srgbClr val="0070C0">
              <a:alpha val="52000"/>
            </a:srgbClr>
          </a:solidFill>
        </p:spPr>
        <p:txBody>
          <a:bodyPr wrap="square">
            <a:spAutoFit/>
          </a:bodyPr>
          <a:lstStyle/>
          <a:p>
            <a:pPr lvl="0" algn="ctr" eaLnBrk="0" fontAlgn="base" hangingPunct="0">
              <a:spcBef>
                <a:spcPct val="0"/>
              </a:spcBef>
              <a:spcAft>
                <a:spcPct val="0"/>
              </a:spcAft>
            </a:pPr>
            <a:r>
              <a:rPr lang="ms-MY" sz="2400" dirty="0" smtClean="0">
                <a:ln>
                  <a:solidFill>
                    <a:sysClr val="windowText" lastClr="000000"/>
                  </a:solidFill>
                </a:ln>
                <a:solidFill>
                  <a:schemeClr val="bg1"/>
                </a:solidFill>
                <a:effectLst>
                  <a:glow rad="101600">
                    <a:schemeClr val="tx1">
                      <a:alpha val="60000"/>
                    </a:schemeClr>
                  </a:glow>
                </a:effectLst>
                <a:latin typeface="Arial Black" pitchFamily="34" charset="0"/>
              </a:rPr>
              <a:t>“Taun adalah tanda kemurkaan Allah,yang mana Allah menguji hamba-hambanya .Jika engkau mendengar berlakunya penyakit Taun di sesebuah negara,maka janganlah engkau memasuki negara tersebut.Maka jika penyakit taun tersebut berlaku dalam sebuah negara ,sedangkan engkau berada di dalamnya,maka janganlah engkau keluar daripadanya.”</a:t>
            </a:r>
            <a:endPar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
        <p:nvSpPr>
          <p:cNvPr id="12" name="Rectangle 11"/>
          <p:cNvSpPr/>
          <p:nvPr/>
        </p:nvSpPr>
        <p:spPr>
          <a:xfrm>
            <a:off x="571472" y="1285860"/>
            <a:ext cx="7858180" cy="2123658"/>
          </a:xfrm>
          <a:prstGeom prst="rect">
            <a:avLst/>
          </a:prstGeom>
        </p:spPr>
        <p:txBody>
          <a:bodyPr wrap="square">
            <a:spAutoFit/>
          </a:bodyPr>
          <a:lstStyle/>
          <a:p>
            <a:pPr algn="ctr"/>
            <a:r>
              <a:rPr lang="ar-EG" sz="4400" b="1" dirty="0" smtClean="0">
                <a:solidFill>
                  <a:srgbClr val="FFFF00"/>
                </a:solidFill>
                <a:effectLst>
                  <a:glow rad="101600">
                    <a:schemeClr val="tx1">
                      <a:alpha val="60000"/>
                    </a:schemeClr>
                  </a:glow>
                </a:effectLst>
                <a:latin typeface="Traditional Arabic" pitchFamily="2" charset="-78"/>
                <a:cs typeface="Traditional Arabic" pitchFamily="2" charset="-78"/>
              </a:rPr>
              <a:t>الطاَّعُوْنُ آيَةُ الرِّجْزِ ابْتَلَى اللهُ عَزَّ وَجَلَّ بِهِ أُنَاسًا مِنْ عِبَادِهِ، فَإِذَا سَمِعْتُمْ بِهِ فَلاَ تَدْخُلُوْا عَلَيْهِ، وَإِذَا وَقَعَ بِأَرْضٍ وَأَنْتُمْ بِهَا فَلاَ تَفِرُّوْا مِنْهُ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571472" y="201019"/>
            <a:ext cx="75723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Penjelasan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Hadis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Tersebut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 Diagonal Corner Rectangle 10"/>
          <p:cNvSpPr/>
          <p:nvPr/>
        </p:nvSpPr>
        <p:spPr>
          <a:xfrm>
            <a:off x="752414" y="1557358"/>
            <a:ext cx="8034428" cy="1241425"/>
          </a:xfrm>
          <a:prstGeom prst="round2DiagRect">
            <a:avLst/>
          </a:prstGeom>
          <a:solidFill>
            <a:srgbClr val="0066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Mendahului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Peraturan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Pengawalan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Wabak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Penyakit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ound Diagonal Corner Rectangle 11"/>
          <p:cNvSpPr/>
          <p:nvPr/>
        </p:nvSpPr>
        <p:spPr>
          <a:xfrm>
            <a:off x="752414" y="3157558"/>
            <a:ext cx="7962960" cy="1314450"/>
          </a:xfrm>
          <a:prstGeom prst="round2DiagRect">
            <a:avLst/>
          </a:prstGeom>
          <a:solidFill>
            <a:srgbClr val="FF000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Belum</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Difikir</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Mana-mana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Bangsa</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grpSp>
        <p:nvGrpSpPr>
          <p:cNvPr id="13" name="Group 9"/>
          <p:cNvGrpSpPr>
            <a:grpSpLocks/>
          </p:cNvGrpSpPr>
          <p:nvPr/>
        </p:nvGrpSpPr>
        <p:grpSpPr bwMode="auto">
          <a:xfrm>
            <a:off x="428596" y="1428736"/>
            <a:ext cx="428658" cy="522790"/>
            <a:chOff x="1524000" y="2057400"/>
            <a:chExt cx="914400" cy="914400"/>
          </a:xfrm>
          <a:effectLst>
            <a:glow rad="101600">
              <a:schemeClr val="tx1">
                <a:alpha val="60000"/>
              </a:schemeClr>
            </a:glow>
          </a:effectLst>
        </p:grpSpPr>
        <p:sp>
          <p:nvSpPr>
            <p:cNvPr id="14" name="Rectangle 13"/>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5" name="Rectangle 14"/>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6" name="Rectangle 15"/>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17" name="Rectangle 16"/>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grpSp>
      <p:sp>
        <p:nvSpPr>
          <p:cNvPr id="18" name="Round Diagonal Corner Rectangle 17"/>
          <p:cNvSpPr/>
          <p:nvPr/>
        </p:nvSpPr>
        <p:spPr>
          <a:xfrm>
            <a:off x="752414" y="4786322"/>
            <a:ext cx="7962960" cy="1357322"/>
          </a:xfrm>
          <a:prstGeom prst="round2DiagRect">
            <a:avLst/>
          </a:prstGeom>
          <a:solidFill>
            <a:srgbClr val="00B0F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Realiti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Dipandang</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Sepi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Ummaynya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grpSp>
        <p:nvGrpSpPr>
          <p:cNvPr id="19" name="Group 9"/>
          <p:cNvGrpSpPr>
            <a:grpSpLocks/>
          </p:cNvGrpSpPr>
          <p:nvPr/>
        </p:nvGrpSpPr>
        <p:grpSpPr bwMode="auto">
          <a:xfrm>
            <a:off x="428596" y="3143248"/>
            <a:ext cx="428658" cy="522790"/>
            <a:chOff x="1524000" y="2057400"/>
            <a:chExt cx="914400" cy="914400"/>
          </a:xfrm>
          <a:effectLst>
            <a:glow rad="101600">
              <a:schemeClr val="tx1">
                <a:alpha val="60000"/>
              </a:schemeClr>
            </a:glow>
          </a:effectLst>
        </p:grpSpPr>
        <p:sp>
          <p:nvSpPr>
            <p:cNvPr id="20" name="Rectangle 19"/>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1" name="Rectangle 20"/>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2" name="Rectangle 21"/>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4" name="Rectangle 23"/>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grpSp>
      <p:grpSp>
        <p:nvGrpSpPr>
          <p:cNvPr id="25" name="Group 9"/>
          <p:cNvGrpSpPr>
            <a:grpSpLocks/>
          </p:cNvGrpSpPr>
          <p:nvPr/>
        </p:nvGrpSpPr>
        <p:grpSpPr bwMode="auto">
          <a:xfrm>
            <a:off x="500034" y="4786322"/>
            <a:ext cx="428658" cy="522790"/>
            <a:chOff x="1524000" y="2057400"/>
            <a:chExt cx="914400" cy="914400"/>
          </a:xfrm>
          <a:effectLst>
            <a:glow rad="101600">
              <a:schemeClr val="tx1">
                <a:alpha val="60000"/>
              </a:schemeClr>
            </a:glow>
          </a:effectLst>
        </p:grpSpPr>
        <p:sp>
          <p:nvSpPr>
            <p:cNvPr id="26" name="Rectangle 25"/>
            <p:cNvSpPr/>
            <p:nvPr/>
          </p:nvSpPr>
          <p:spPr>
            <a:xfrm>
              <a:off x="1524000" y="2057400"/>
              <a:ext cx="457200" cy="457200"/>
            </a:xfrm>
            <a:prstGeom prst="rect">
              <a:avLst/>
            </a:prstGeom>
            <a:solidFill>
              <a:srgbClr val="0070C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7" name="Rectangle 26"/>
            <p:cNvSpPr/>
            <p:nvPr/>
          </p:nvSpPr>
          <p:spPr>
            <a:xfrm>
              <a:off x="1981200" y="2057400"/>
              <a:ext cx="457200" cy="457200"/>
            </a:xfrm>
            <a:prstGeom prst="rect">
              <a:avLst/>
            </a:prstGeom>
            <a:solidFill>
              <a:srgbClr val="008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8" name="Rectangle 27"/>
            <p:cNvSpPr/>
            <p:nvPr/>
          </p:nvSpPr>
          <p:spPr>
            <a:xfrm>
              <a:off x="1524000" y="2514600"/>
              <a:ext cx="457200" cy="457200"/>
            </a:xfrm>
            <a:prstGeom prst="rect">
              <a:avLst/>
            </a:prstGeom>
            <a:solidFill>
              <a:srgbClr val="FF0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29" name="Rectangle 28"/>
            <p:cNvSpPr/>
            <p:nvPr/>
          </p:nvSpPr>
          <p:spPr>
            <a:xfrm>
              <a:off x="1981200" y="2514600"/>
              <a:ext cx="457200" cy="457200"/>
            </a:xfrm>
            <a:prstGeom prst="rect">
              <a:avLst/>
            </a:prstGeom>
            <a:solidFill>
              <a:srgbClr val="FFC00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2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2000"/>
                                        <p:tgtEl>
                                          <p:spTgt spid="18"/>
                                        </p:tgtEl>
                                      </p:cBhvr>
                                    </p:animEffect>
                                  </p:childTnLst>
                                </p:cTn>
                              </p:par>
                              <p:par>
                                <p:cTn id="14" presetID="8" presetClass="emph" presetSubtype="0" fill="hold" nodeType="withEffect">
                                  <p:stCondLst>
                                    <p:cond delay="0"/>
                                  </p:stCondLst>
                                  <p:childTnLst>
                                    <p:animRot by="21600000">
                                      <p:cBhvr>
                                        <p:cTn id="15" dur="2000" fill="hold"/>
                                        <p:tgtEl>
                                          <p:spTgt spid="13"/>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19"/>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9572628" cy="7186305"/>
            <a:chOff x="0" y="0"/>
            <a:chExt cx="9572628" cy="7186305"/>
          </a:xfrm>
        </p:grpSpPr>
        <p:grpSp>
          <p:nvGrpSpPr>
            <p:cNvPr id="2"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3"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25" name="Rectangle 24"/>
          <p:cNvSpPr/>
          <p:nvPr/>
        </p:nvSpPr>
        <p:spPr>
          <a:xfrm>
            <a:off x="457200" y="2377752"/>
            <a:ext cx="8077200" cy="1862048"/>
          </a:xfrm>
          <a:prstGeom prst="rect">
            <a:avLst/>
          </a:prstGeom>
          <a:noFill/>
        </p:spPr>
        <p:txBody>
          <a:bodyPr>
            <a:spAutoFit/>
          </a:bodyPr>
          <a:lstStyle/>
          <a:p>
            <a:pPr algn="ctr"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26" name="TextBox 25"/>
          <p:cNvSpPr txBox="1"/>
          <p:nvPr/>
        </p:nvSpPr>
        <p:spPr>
          <a:xfrm>
            <a:off x="85344" y="4197028"/>
            <a:ext cx="8929718" cy="1446550"/>
          </a:xfrm>
          <a:prstGeom prst="rect">
            <a:avLst/>
          </a:prstGeom>
          <a:solidFill>
            <a:srgbClr val="00B0F0">
              <a:alpha val="42000"/>
            </a:srgbClr>
          </a:solid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27" name="Rectangle 26"/>
          <p:cNvSpPr/>
          <p:nvPr/>
        </p:nvSpPr>
        <p:spPr>
          <a:xfrm>
            <a:off x="0" y="221333"/>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7"/>
                                        </p:tgtEl>
                                      </p:cBhvr>
                                      <p:by x="150000" y="150000"/>
                                    </p:animScale>
                                  </p:childTnLst>
                                </p:cTn>
                              </p:par>
                              <p:par>
                                <p:cTn id="7" presetID="7" presetClass="entr" presetSubtype="4"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 calcmode="lin" valueType="num">
                                      <p:cBhvr additive="base">
                                        <p:cTn id="9" dur="2000" fill="hold"/>
                                        <p:tgtEl>
                                          <p:spTgt spid="25"/>
                                        </p:tgtEl>
                                        <p:attrNameLst>
                                          <p:attrName>ppt_x</p:attrName>
                                        </p:attrNameLst>
                                      </p:cBhvr>
                                      <p:tavLst>
                                        <p:tav tm="0">
                                          <p:val>
                                            <p:strVal val="#ppt_x"/>
                                          </p:val>
                                        </p:tav>
                                        <p:tav tm="100000">
                                          <p:val>
                                            <p:strVal val="#ppt_x"/>
                                          </p:val>
                                        </p:tav>
                                      </p:tavLst>
                                    </p:anim>
                                    <p:anim calcmode="lin" valueType="num">
                                      <p:cBhvr additive="base">
                                        <p:cTn id="10" dur="2000" fill="hold"/>
                                        <p:tgtEl>
                                          <p:spTgt spid="25"/>
                                        </p:tgtEl>
                                        <p:attrNameLst>
                                          <p:attrName>ppt_y</p:attrName>
                                        </p:attrNameLst>
                                      </p:cBhvr>
                                      <p:tavLst>
                                        <p:tav tm="0">
                                          <p:val>
                                            <p:strVal val="1+#ppt_h/2"/>
                                          </p:val>
                                        </p:tav>
                                        <p:tav tm="100000">
                                          <p:val>
                                            <p:strVal val="#ppt_y"/>
                                          </p:val>
                                        </p:tav>
                                      </p:tavLst>
                                    </p:anim>
                                  </p:childTnLst>
                                </p:cTn>
                              </p:par>
                              <p:par>
                                <p:cTn id="11" presetID="7"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2000" fill="hold"/>
                                        <p:tgtEl>
                                          <p:spTgt spid="26"/>
                                        </p:tgtEl>
                                        <p:attrNameLst>
                                          <p:attrName>ppt_x</p:attrName>
                                        </p:attrNameLst>
                                      </p:cBhvr>
                                      <p:tavLst>
                                        <p:tav tm="0">
                                          <p:val>
                                            <p:strVal val="#ppt_x"/>
                                          </p:val>
                                        </p:tav>
                                        <p:tav tm="100000">
                                          <p:val>
                                            <p:strVal val="#ppt_x"/>
                                          </p:val>
                                        </p:tav>
                                      </p:tavLst>
                                    </p:anim>
                                    <p:anim calcmode="lin" valueType="num">
                                      <p:cBhvr additive="base">
                                        <p:cTn id="14"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571472" y="201019"/>
            <a:ext cx="75723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Tanggongjawab</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Kita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ed Rectangle 10"/>
          <p:cNvSpPr/>
          <p:nvPr/>
        </p:nvSpPr>
        <p:spPr>
          <a:xfrm>
            <a:off x="2786050" y="3214686"/>
            <a:ext cx="3429024" cy="1285884"/>
          </a:xfrm>
          <a:prstGeom prst="roundRect">
            <a:avLst/>
          </a:prstGeom>
          <a:solidFill>
            <a:srgbClr val="1C5917"/>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kebersihan</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ounded Rectangular Callout 11"/>
          <p:cNvSpPr/>
          <p:nvPr/>
        </p:nvSpPr>
        <p:spPr>
          <a:xfrm>
            <a:off x="928662" y="1500174"/>
            <a:ext cx="2895600" cy="1143000"/>
          </a:xfrm>
          <a:prstGeom prst="wedgeRoundRectCallout">
            <a:avLst>
              <a:gd name="adj1" fmla="val 47311"/>
              <a:gd name="adj2" fmla="val 101447"/>
              <a:gd name="adj3" fmla="val 16667"/>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57150">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s-MY"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Rohani </a:t>
            </a:r>
            <a:endParaRPr lang="ms-MY" sz="4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ounded Rectangular Callout 12"/>
          <p:cNvSpPr/>
          <p:nvPr/>
        </p:nvSpPr>
        <p:spPr>
          <a:xfrm>
            <a:off x="5500662" y="1500174"/>
            <a:ext cx="2895600" cy="1143000"/>
          </a:xfrm>
          <a:prstGeom prst="wedgeRoundRectCallout">
            <a:avLst>
              <a:gd name="adj1" fmla="val -53243"/>
              <a:gd name="adj2" fmla="val 105658"/>
              <a:gd name="adj3" fmla="val 16667"/>
            </a:avLst>
          </a:prstGeom>
          <a:solidFill>
            <a:srgbClr val="A50021"/>
          </a:solidFill>
          <a:ln w="57150">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s-MY"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Jasmani</a:t>
            </a:r>
            <a:endParaRPr lang="ms-MY" sz="4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4" name="Rectangle 13"/>
          <p:cNvSpPr/>
          <p:nvPr/>
        </p:nvSpPr>
        <p:spPr>
          <a:xfrm>
            <a:off x="5715008" y="4643446"/>
            <a:ext cx="2643206" cy="100013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Rectangle 14"/>
          <p:cNvSpPr/>
          <p:nvPr/>
        </p:nvSpPr>
        <p:spPr>
          <a:xfrm>
            <a:off x="3714744" y="4643446"/>
            <a:ext cx="1714512" cy="100013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8" name="Rectangle 17"/>
          <p:cNvSpPr/>
          <p:nvPr/>
        </p:nvSpPr>
        <p:spPr>
          <a:xfrm>
            <a:off x="285720" y="4652970"/>
            <a:ext cx="3143272" cy="100013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Persekitaran</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ounded Rectangle 9"/>
          <p:cNvSpPr/>
          <p:nvPr/>
        </p:nvSpPr>
        <p:spPr>
          <a:xfrm>
            <a:off x="3643306" y="2357430"/>
            <a:ext cx="5286412" cy="1643074"/>
          </a:xfrm>
          <a:prstGeom prst="roundRect">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smtClean="0">
                <a:effectLst>
                  <a:glow rad="101600">
                    <a:schemeClr val="tx1">
                      <a:alpha val="60000"/>
                    </a:schemeClr>
                  </a:glow>
                </a:effectLst>
                <a:latin typeface="Arial Black" pitchFamily="34" charset="0"/>
              </a:rPr>
              <a:t>Berwudhu</a:t>
            </a:r>
            <a:r>
              <a:rPr lang="en-US" sz="4000" b="1" dirty="0" smtClean="0">
                <a:effectLst>
                  <a:glow rad="101600">
                    <a:schemeClr val="tx1">
                      <a:alpha val="60000"/>
                    </a:schemeClr>
                  </a:glow>
                </a:effectLst>
                <a:latin typeface="Arial Black" pitchFamily="34" charset="0"/>
              </a:rPr>
              <a:t>’ </a:t>
            </a:r>
            <a:r>
              <a:rPr lang="en-US" sz="4000" b="1" dirty="0" err="1" smtClean="0">
                <a:effectLst>
                  <a:glow rad="101600">
                    <a:schemeClr val="tx1">
                      <a:alpha val="60000"/>
                    </a:schemeClr>
                  </a:glow>
                </a:effectLst>
                <a:latin typeface="Arial Black" pitchFamily="34" charset="0"/>
              </a:rPr>
              <a:t>sebelum</a:t>
            </a:r>
            <a:r>
              <a:rPr lang="en-US" sz="4000" b="1" dirty="0" smtClean="0">
                <a:effectLst>
                  <a:glow rad="101600">
                    <a:schemeClr val="tx1">
                      <a:alpha val="60000"/>
                    </a:schemeClr>
                  </a:glow>
                </a:effectLst>
                <a:latin typeface="Arial Black" pitchFamily="34" charset="0"/>
              </a:rPr>
              <a:t> </a:t>
            </a:r>
            <a:r>
              <a:rPr lang="en-US" sz="4000" b="1" dirty="0" err="1" smtClean="0">
                <a:effectLst>
                  <a:glow rad="101600">
                    <a:schemeClr val="tx1">
                      <a:alpha val="60000"/>
                    </a:schemeClr>
                  </a:glow>
                </a:effectLst>
                <a:latin typeface="Arial Black" pitchFamily="34" charset="0"/>
              </a:rPr>
              <a:t>solat</a:t>
            </a:r>
            <a:endParaRPr lang="en-US" sz="4000" b="1" dirty="0">
              <a:solidFill>
                <a:srgbClr val="FFFFFF"/>
              </a:solidFill>
              <a:effectLst>
                <a:glow rad="101600">
                  <a:schemeClr val="tx1">
                    <a:alpha val="60000"/>
                  </a:schemeClr>
                </a:glow>
              </a:effectLst>
              <a:latin typeface="Arial Black" pitchFamily="34" charset="0"/>
              <a:cs typeface="Arial" charset="0"/>
            </a:endParaRPr>
          </a:p>
        </p:txBody>
      </p:sp>
      <p:sp>
        <p:nvSpPr>
          <p:cNvPr id="11" name="Curved Down Arrow 10"/>
          <p:cNvSpPr/>
          <p:nvPr/>
        </p:nvSpPr>
        <p:spPr>
          <a:xfrm rot="932141">
            <a:off x="2957207" y="1390242"/>
            <a:ext cx="2000264" cy="1128559"/>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285720" y="1480175"/>
            <a:ext cx="3143272" cy="1500198"/>
          </a:xfrm>
          <a:prstGeom prst="roundRect">
            <a:avLst/>
          </a:prstGeom>
          <a:solidFill>
            <a:srgbClr val="990099"/>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Solat</a:t>
            </a:r>
            <a:r>
              <a:rPr lang="en-US" sz="3600" b="1" dirty="0" smtClean="0">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 Lima </a:t>
            </a:r>
            <a:r>
              <a:rPr lang="en-US" sz="3600" b="1" dirty="0" err="1" smtClean="0">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rPr>
              <a:t>waktu</a:t>
            </a:r>
            <a:endParaRPr lang="en-US" sz="3600" b="1" dirty="0">
              <a:solidFill>
                <a:srgbClr val="FFFFFF"/>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13" name="Rectangle 12"/>
          <p:cNvSpPr/>
          <p:nvPr/>
        </p:nvSpPr>
        <p:spPr>
          <a:xfrm>
            <a:off x="571472" y="201019"/>
            <a:ext cx="75723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Ummat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Sentiasa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Bersih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Curved Down Arrow 14"/>
          <p:cNvSpPr/>
          <p:nvPr/>
        </p:nvSpPr>
        <p:spPr>
          <a:xfrm rot="16673869">
            <a:off x="2296803" y="3420689"/>
            <a:ext cx="2029588" cy="1128559"/>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857224" y="4572008"/>
            <a:ext cx="7358114" cy="171451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mendekatkan</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3600" b="1"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2000"/>
                                        <p:tgtEl>
                                          <p:spTgt spid="1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2000"/>
                                        <p:tgtEl>
                                          <p:spTgt spid="10"/>
                                        </p:tgtEl>
                                      </p:cBhvr>
                                    </p:animEffect>
                                  </p:childTnLst>
                                </p:cTn>
                              </p:par>
                              <p:par>
                                <p:cTn id="11" presetID="2" presetClass="entr" presetSubtype="2"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par>
                                <p:cTn id="15" presetID="21"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2000"/>
                                        <p:tgtEl>
                                          <p:spTgt spid="14"/>
                                        </p:tgtEl>
                                      </p:cBhvr>
                                    </p:animEffect>
                                  </p:childTnLst>
                                </p:cTn>
                              </p:par>
                              <p:par>
                                <p:cTn id="21" presetID="2" presetClass="entr" presetSubtype="2" fill="hold" grpId="1"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1+#ppt_w/2"/>
                                          </p:val>
                                        </p:tav>
                                        <p:tav tm="100000">
                                          <p:val>
                                            <p:strVal val="#ppt_x"/>
                                          </p:val>
                                        </p:tav>
                                      </p:tavLst>
                                    </p:anim>
                                    <p:anim calcmode="lin" valueType="num">
                                      <p:cBhvr additive="base">
                                        <p:cTn id="24" dur="2000" fill="hold"/>
                                        <p:tgtEl>
                                          <p:spTgt spid="14"/>
                                        </p:tgtEl>
                                        <p:attrNameLst>
                                          <p:attrName>ppt_y</p:attrName>
                                        </p:attrNameLst>
                                      </p:cBhvr>
                                      <p:tavLst>
                                        <p:tav tm="0">
                                          <p:val>
                                            <p:strVal val="#ppt_y"/>
                                          </p:val>
                                        </p:tav>
                                        <p:tav tm="100000">
                                          <p:val>
                                            <p:strVal val="#ppt_y"/>
                                          </p:val>
                                        </p:tav>
                                      </p:tavLst>
                                    </p:anim>
                                  </p:childTnLst>
                                </p:cTn>
                              </p:par>
                              <p:par>
                                <p:cTn id="25" presetID="21"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4)">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2" grpId="0" animBg="1"/>
      <p:bldP spid="15" grpId="0"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85848" y="282339"/>
            <a:ext cx="7500928"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785786" y="4000504"/>
            <a:ext cx="7643866" cy="2062103"/>
          </a:xfrm>
          <a:prstGeom prst="rect">
            <a:avLst/>
          </a:prstGeom>
          <a:solidFill>
            <a:srgbClr val="0070C0">
              <a:alpha val="52000"/>
            </a:srgbClr>
          </a:solidFill>
        </p:spPr>
        <p:txBody>
          <a:bodyPr wrap="square">
            <a:spAutoFit/>
          </a:bodyPr>
          <a:lstStyle/>
          <a:p>
            <a:pPr lvl="0" algn="ctr" eaLnBrk="0" fontAlgn="base" hangingPunct="0">
              <a:spcBef>
                <a:spcPct val="0"/>
              </a:spcBef>
              <a:spcAft>
                <a:spcPct val="0"/>
              </a:spcAft>
            </a:pPr>
            <a:r>
              <a:rPr lang="ms-MY" sz="3200" b="1" dirty="0" smtClean="0">
                <a:ln>
                  <a:solidFill>
                    <a:sysClr val="windowText" lastClr="000000"/>
                  </a:solidFill>
                </a:ln>
                <a:solidFill>
                  <a:schemeClr val="bg1"/>
                </a:solidFill>
                <a:effectLst>
                  <a:glow rad="101600">
                    <a:schemeClr val="tx1">
                      <a:alpha val="60000"/>
                    </a:schemeClr>
                  </a:glow>
                </a:effectLst>
                <a:latin typeface="Arial Black" pitchFamily="34" charset="0"/>
              </a:rPr>
              <a:t>“Sesungguhnya Allah Taala itu baik,menyukai yang baik dan Allah itu bersih menyukai yang bersih.”</a:t>
            </a:r>
            <a:endParaRPr lang="en-US" sz="3200" b="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
        <p:nvSpPr>
          <p:cNvPr id="12" name="Rectangle 11"/>
          <p:cNvSpPr/>
          <p:nvPr/>
        </p:nvSpPr>
        <p:spPr>
          <a:xfrm>
            <a:off x="500034" y="1632884"/>
            <a:ext cx="7858180" cy="2123658"/>
          </a:xfrm>
          <a:prstGeom prst="rect">
            <a:avLst/>
          </a:prstGeom>
          <a:ln>
            <a:noFill/>
          </a:ln>
        </p:spPr>
        <p:txBody>
          <a:bodyPr wrap="square">
            <a:spAutoFit/>
          </a:bodyPr>
          <a:lstStyle/>
          <a:p>
            <a:pPr algn="ctr"/>
            <a:r>
              <a:rPr lang="ar-SA" sz="66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إِنَّ اللهَ تَعَالىَ طَيِّبٌ يُحِبُّ الطَّيِّبَ،نَظِيْفٌ يُحِبُّ النَّظَافَةَ. </a:t>
            </a:r>
            <a:endParaRPr lang="ms-MY" sz="66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85848" y="214290"/>
            <a:ext cx="7500928" cy="769441"/>
          </a:xfrm>
          <a:prstGeom prst="rect">
            <a:avLst/>
          </a:prstGeom>
        </p:spPr>
        <p:txBody>
          <a:bodyPr wrap="square">
            <a:spAutoFit/>
          </a:bodyPr>
          <a:lstStyle/>
          <a:p>
            <a:pPr algn="ctr" fontAlgn="auto">
              <a:spcBef>
                <a:spcPts val="0"/>
              </a:spcBef>
              <a:spcAft>
                <a:spcPts val="0"/>
              </a:spcAft>
              <a:defRPr/>
            </a:pPr>
            <a:r>
              <a:rPr lang="en-US" sz="4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Insaflah</a:t>
            </a:r>
            <a:r>
              <a:rPr lang="en-US" sz="4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4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ed Rectangle 10"/>
          <p:cNvSpPr/>
          <p:nvPr/>
        </p:nvSpPr>
        <p:spPr>
          <a:xfrm>
            <a:off x="357158" y="3500438"/>
            <a:ext cx="8501122" cy="2714644"/>
          </a:xfrm>
          <a:prstGeom prst="roundRect">
            <a:avLst/>
          </a:prstGeom>
          <a:gradFill flip="none" rotWithShape="1">
            <a:gsLst>
              <a:gs pos="0">
                <a:srgbClr val="7030A0">
                  <a:shade val="30000"/>
                  <a:satMod val="115000"/>
                  <a:alpha val="0"/>
                </a:srgbClr>
              </a:gs>
              <a:gs pos="50000">
                <a:srgbClr val="7030A0">
                  <a:shade val="67500"/>
                  <a:satMod val="115000"/>
                </a:srgbClr>
              </a:gs>
              <a:gs pos="100000">
                <a:srgbClr val="7030A0">
                  <a:shade val="100000"/>
                  <a:satMod val="115000"/>
                </a:srgbClr>
              </a:gs>
            </a:gsLst>
            <a:lin ang="8100000" scaled="1"/>
            <a:tileRect/>
          </a:gra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Minta</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Ampun</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pohon</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dilepaskan</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bala</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Down Arrow Callout 11"/>
          <p:cNvSpPr/>
          <p:nvPr/>
        </p:nvSpPr>
        <p:spPr>
          <a:xfrm>
            <a:off x="1142976" y="1304924"/>
            <a:ext cx="6929486" cy="2552704"/>
          </a:xfrm>
          <a:prstGeom prst="downArrowCallout">
            <a:avLst/>
          </a:prstGeom>
          <a:solidFill>
            <a:srgbClr val="21872B">
              <a:alpha val="36000"/>
            </a:srgbClr>
          </a:soli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ms-MY"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Allah tidak menurunkan penyakit melainkan ada ubatnya.</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85848" y="71414"/>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Ghafir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60: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214282" y="4000504"/>
            <a:ext cx="8715436" cy="2308324"/>
          </a:xfrm>
          <a:prstGeom prst="rect">
            <a:avLst/>
          </a:prstGeom>
          <a:solidFill>
            <a:srgbClr val="0070C0">
              <a:alpha val="52000"/>
            </a:srgbClr>
          </a:solidFill>
        </p:spPr>
        <p:txBody>
          <a:bodyPr wrap="square">
            <a:spAutoFit/>
          </a:bodyPr>
          <a:lstStyle/>
          <a:p>
            <a:pPr lvl="0" algn="ctr" eaLnBrk="0" fontAlgn="base" hangingPunct="0">
              <a:spcBef>
                <a:spcPct val="0"/>
              </a:spcBef>
              <a:spcAft>
                <a:spcPct val="0"/>
              </a:spcAft>
            </a:pPr>
            <a:r>
              <a:rPr lang="ms-MY" sz="2400" dirty="0" smtClean="0">
                <a:ln>
                  <a:solidFill>
                    <a:sysClr val="windowText" lastClr="000000"/>
                  </a:solidFill>
                </a:ln>
                <a:solidFill>
                  <a:schemeClr val="bg1"/>
                </a:solidFill>
                <a:effectLst>
                  <a:glow rad="101600">
                    <a:schemeClr val="tx1">
                      <a:alpha val="60000"/>
                    </a:schemeClr>
                  </a:glow>
                </a:effectLst>
                <a:latin typeface="Arial Black" pitchFamily="34" charset="0"/>
              </a:rPr>
              <a:t>“Dan Tuhanmu berfirman”Berdoalah kamu kepadaku nescaya aku perkenankan doa permohonan kamu.Sesungguhnya orang-orang yang sombong dan takbur daripada beribadah dan berdoa kepadaku akamn masuk ke neraka jahannam dalam keadaan hina.”</a:t>
            </a:r>
            <a:endParaRPr lang="en-US" sz="2400" b="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
        <p:nvSpPr>
          <p:cNvPr id="12" name="Rectangle 11"/>
          <p:cNvSpPr/>
          <p:nvPr/>
        </p:nvSpPr>
        <p:spPr>
          <a:xfrm>
            <a:off x="571472" y="1285860"/>
            <a:ext cx="7858180" cy="2308324"/>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وَقَالَ رَبُّكُمُ ادْعُونِي أَسْتَجِبْ لَكُمْ إِنَّ الَّذِينَ يَسْتَكْبِرُونَ عَنْ عِبَادَتِي سَيَدْخُلُونَ جَهَنَّمَ دَاخِرِينَ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descr="C:\Users\NADHIRAH\Pictures\mekah1.jpg"/>
          <p:cNvPicPr>
            <a:picLocks noChangeAspect="1" noChangeArrowheads="1"/>
          </p:cNvPicPr>
          <p:nvPr/>
        </p:nvPicPr>
        <p:blipFill>
          <a:blip r:embed="rId2"/>
          <a:srcRect/>
          <a:stretch>
            <a:fillRect/>
          </a:stretch>
        </p:blipFill>
        <p:spPr bwMode="auto">
          <a:xfrm>
            <a:off x="-4081" y="-24"/>
            <a:ext cx="9148081" cy="6858024"/>
          </a:xfrm>
          <a:prstGeom prst="rect">
            <a:avLst/>
          </a:prstGeom>
          <a:noFill/>
        </p:spPr>
      </p:pic>
      <p:sp>
        <p:nvSpPr>
          <p:cNvPr id="3" name="Rectangle 2"/>
          <p:cNvSpPr/>
          <p:nvPr/>
        </p:nvSpPr>
        <p:spPr>
          <a:xfrm>
            <a:off x="0" y="3000372"/>
            <a:ext cx="9144000" cy="2677656"/>
          </a:xfrm>
          <a:prstGeom prst="rect">
            <a:avLst/>
          </a:prstGeom>
          <a:solidFill>
            <a:srgbClr val="FFC000">
              <a:alpha val="23000"/>
            </a:srgbClr>
          </a:solidFill>
        </p:spPr>
        <p:txBody>
          <a:bodyPr wrap="square">
            <a:spAutoFit/>
          </a:bodyPr>
          <a:lstStyle/>
          <a:p>
            <a:pPr algn="ctr">
              <a:defRPr/>
            </a:pP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28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28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28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28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0"/>
            <a:ext cx="9144000" cy="646331"/>
          </a:xfrm>
          <a:prstGeom prst="rect">
            <a:avLst/>
          </a:prstGeom>
          <a:noFill/>
        </p:spPr>
        <p:txBody>
          <a:bodyPr wrap="square">
            <a:spAutoFit/>
          </a:bodyPr>
          <a:lstStyle/>
          <a:p>
            <a:pPr>
              <a:defRPr/>
            </a:pPr>
            <a:r>
              <a:rPr lang="en-US" sz="3600" b="1" dirty="0" err="1">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smtClean="0">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Antara</a:t>
            </a:r>
            <a:r>
              <a:rPr lang="en-US" sz="3600" b="1" dirty="0" smtClean="0">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Dua</a:t>
            </a:r>
            <a:r>
              <a:rPr lang="en-US" sz="3600" b="1" dirty="0">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rPr>
              <a:t>Khutbah</a:t>
            </a:r>
            <a:endParaRPr lang="en-US" sz="3600" dirty="0">
              <a:ln w="28575">
                <a:solidFill>
                  <a:schemeClr val="tx1"/>
                </a:solidFill>
              </a:ln>
              <a:solidFill>
                <a:srgbClr val="FFFF66"/>
              </a:solidFill>
              <a:effectLst>
                <a:glow rad="101600">
                  <a:schemeClr val="accent6">
                    <a:satMod val="175000"/>
                    <a:alpha val="40000"/>
                  </a:schemeClr>
                </a:glow>
                <a:outerShdw blurRad="38100" dist="38100" dir="2700000" algn="tl">
                  <a:srgbClr val="C0C0C0"/>
                </a:outerShdw>
              </a:effectLst>
              <a:latin typeface="Arial Black" pitchFamily="34" charset="0"/>
              <a:cs typeface="Arial"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p:grpSpPr>
        <p:pic>
          <p:nvPicPr>
            <p:cNvPr id="2050" name="Picture 2" descr="C:\Users\NADHIRAH\Pictures\background23.jpg"/>
            <p:cNvPicPr>
              <a:picLocks noChangeAspect="1" noChangeArrowheads="1"/>
            </p:cNvPicPr>
            <p:nvPr/>
          </p:nvPicPr>
          <p:blipFill>
            <a:blip r:embed="rId2">
              <a:duotone>
                <a:schemeClr val="accent5">
                  <a:shade val="45000"/>
                  <a:satMod val="135000"/>
                </a:schemeClr>
                <a:prstClr val="white"/>
              </a:duotone>
            </a:blip>
            <a:srcRect/>
            <a:stretch>
              <a:fillRect/>
            </a:stretch>
          </p:blipFill>
          <p:spPr bwMode="auto">
            <a:xfrm>
              <a:off x="0" y="0"/>
              <a:ext cx="9144000" cy="6858000"/>
            </a:xfrm>
            <a:prstGeom prst="rect">
              <a:avLst/>
            </a:prstGeom>
            <a:noFill/>
          </p:spPr>
        </p:pic>
        <p:pic>
          <p:nvPicPr>
            <p:cNvPr id="2052" name="Picture 4" descr="masjidterapungsmallie8.jpg"/>
            <p:cNvPicPr>
              <a:picLocks noChangeAspect="1" noChangeArrowheads="1"/>
            </p:cNvPicPr>
            <p:nvPr/>
          </p:nvPicPr>
          <p:blipFill>
            <a:blip r:embed="rId3"/>
            <a:srcRect b="5405"/>
            <a:stretch>
              <a:fillRect/>
            </a:stretch>
          </p:blipFill>
          <p:spPr bwMode="auto">
            <a:xfrm>
              <a:off x="142876" y="857232"/>
              <a:ext cx="8786842" cy="5429287"/>
            </a:xfrm>
            <a:prstGeom prst="rect">
              <a:avLst/>
            </a:prstGeom>
            <a:noFill/>
            <a:effectLst>
              <a:softEdge rad="635000"/>
            </a:effectLst>
          </p:spPr>
        </p:pic>
      </p:grpSp>
      <p:grpSp>
        <p:nvGrpSpPr>
          <p:cNvPr id="10" name="Group 9"/>
          <p:cNvGrpSpPr/>
          <p:nvPr/>
        </p:nvGrpSpPr>
        <p:grpSpPr>
          <a:xfrm>
            <a:off x="0" y="0"/>
            <a:ext cx="9144000" cy="6858024"/>
            <a:chOff x="0" y="0"/>
            <a:chExt cx="9144000" cy="6858024"/>
          </a:xfrm>
          <a:solidFill>
            <a:srgbClr val="A50021"/>
          </a:solidFill>
        </p:grpSpPr>
        <p:pic>
          <p:nvPicPr>
            <p:cNvPr id="5" name="Picture 1"/>
            <p:cNvPicPr>
              <a:picLocks noChangeAspect="1" noChangeArrowheads="1"/>
            </p:cNvPicPr>
            <p:nvPr/>
          </p:nvPicPr>
          <p:blipFill>
            <a:blip r:embed="rId4"/>
            <a:srcRect/>
            <a:stretch>
              <a:fillRect/>
            </a:stretch>
          </p:blipFill>
          <p:spPr bwMode="auto">
            <a:xfrm>
              <a:off x="0" y="0"/>
              <a:ext cx="9144000" cy="1071546"/>
            </a:xfrm>
            <a:prstGeom prst="rect">
              <a:avLst/>
            </a:prstGeom>
            <a:grpFill/>
            <a:ln w="9525">
              <a:noFill/>
              <a:miter lim="800000"/>
              <a:headEnd/>
              <a:tailEnd/>
            </a:ln>
            <a:effectLst/>
          </p:spPr>
        </p:pic>
        <p:pic>
          <p:nvPicPr>
            <p:cNvPr id="6" name="Picture 3"/>
            <p:cNvPicPr>
              <a:picLocks noChangeAspect="1" noChangeArrowheads="1"/>
            </p:cNvPicPr>
            <p:nvPr/>
          </p:nvPicPr>
          <p:blipFill>
            <a:blip r:embed="rId5"/>
            <a:srcRect/>
            <a:stretch>
              <a:fillRect/>
            </a:stretch>
          </p:blipFill>
          <p:spPr bwMode="auto">
            <a:xfrm>
              <a:off x="0" y="5715040"/>
              <a:ext cx="9144000" cy="1142984"/>
            </a:xfrm>
            <a:prstGeom prst="rect">
              <a:avLst/>
            </a:prstGeom>
            <a:grpFill/>
            <a:ln w="9525">
              <a:noFill/>
              <a:miter lim="800000"/>
              <a:headEnd/>
              <a:tailEnd/>
            </a:ln>
            <a:effectLst/>
          </p:spPr>
        </p:pic>
        <p:sp>
          <p:nvSpPr>
            <p:cNvPr id="8" name="Half Frame 7"/>
            <p:cNvSpPr/>
            <p:nvPr/>
          </p:nvSpPr>
          <p:spPr>
            <a:xfrm>
              <a:off x="0" y="0"/>
              <a:ext cx="3786214" cy="3071810"/>
            </a:xfrm>
            <a:prstGeom prst="halfFrame">
              <a:avLst>
                <a:gd name="adj1" fmla="val 4370"/>
                <a:gd name="adj2" fmla="val 477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Half Frame 8"/>
            <p:cNvSpPr/>
            <p:nvPr/>
          </p:nvSpPr>
          <p:spPr>
            <a:xfrm rot="5400000" flipH="1">
              <a:off x="5714988" y="3428988"/>
              <a:ext cx="3786214" cy="3071810"/>
            </a:xfrm>
            <a:prstGeom prst="halfFrame">
              <a:avLst>
                <a:gd name="adj1" fmla="val 4370"/>
                <a:gd name="adj2" fmla="val 477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0" y="285728"/>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11" name="Rectangle 10"/>
          <p:cNvSpPr/>
          <p:nvPr/>
        </p:nvSpPr>
        <p:spPr>
          <a:xfrm>
            <a:off x="480954" y="2143116"/>
            <a:ext cx="8077200" cy="1862048"/>
          </a:xfrm>
          <a:prstGeom prst="rect">
            <a:avLst/>
          </a:prstGeom>
          <a:noFill/>
        </p:spPr>
        <p:txBody>
          <a:bodyPr>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12" name="TextBox 11"/>
          <p:cNvSpPr txBox="1"/>
          <p:nvPr/>
        </p:nvSpPr>
        <p:spPr>
          <a:xfrm>
            <a:off x="857224" y="4071942"/>
            <a:ext cx="8001056"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3" name="Rectangle 12"/>
          <p:cNvSpPr/>
          <p:nvPr/>
        </p:nvSpPr>
        <p:spPr>
          <a:xfrm>
            <a:off x="142906" y="2142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4" name="Rectangle 13"/>
          <p:cNvSpPr/>
          <p:nvPr/>
        </p:nvSpPr>
        <p:spPr>
          <a:xfrm>
            <a:off x="0" y="1428736"/>
            <a:ext cx="9001156" cy="1569660"/>
          </a:xfrm>
          <a:prstGeom prst="rect">
            <a:avLst/>
          </a:prstGeom>
        </p:spPr>
        <p:txBody>
          <a:bodyPr wrap="square">
            <a:spAutoFit/>
          </a:bodyPr>
          <a:lstStyle/>
          <a:p>
            <a:pPr algn="ctr" rtl="1" fontAlgn="auto">
              <a:spcBef>
                <a:spcPts val="0"/>
              </a:spcBef>
              <a:spcAft>
                <a:spcPts val="0"/>
              </a:spcAft>
              <a:defRPr/>
            </a:pP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أَشْهَدُ أَنْ لاَ إِلَهَ إِلاَّ اللهُ وَحْدَهُ لاَ شَرِيْكَ لَهُ،وَأَشْهَدُ أَنَّ مُحَمَّدًا عَبْدُهُ وَرَسُوْلُهُ</a:t>
            </a:r>
            <a:endParaRPr lang="en-US" sz="4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15" name="TextBox 14"/>
          <p:cNvSpPr txBox="1"/>
          <p:nvPr/>
        </p:nvSpPr>
        <p:spPr>
          <a:xfrm>
            <a:off x="285720" y="3000372"/>
            <a:ext cx="8686800" cy="3293209"/>
          </a:xfrm>
          <a:prstGeom prst="rect">
            <a:avLst/>
          </a:prstGeom>
          <a:noFill/>
          <a:ln w="3810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ar-SA"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214312" y="21429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71438" y="1246046"/>
            <a:ext cx="9001156" cy="1754326"/>
          </a:xfrm>
          <a:prstGeom prst="rect">
            <a:avLst/>
          </a:prstGeom>
        </p:spPr>
        <p:txBody>
          <a:bodyPr wrap="square">
            <a:spAutoFit/>
          </a:bodyPr>
          <a:lstStyle/>
          <a:p>
            <a:pPr algn="ctr" rtl="1"/>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اللَّهُمَّ صَلِّ وَسَلِّمْ عَلَى سَيِّدِنَا مُحَمَّدٍ وَعَلَى آلِهِ وصَحْبِهِ وَمَنْ تَبِعَهُ وَوَالاَهُ</a:t>
            </a:r>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a:t>
            </a:r>
            <a:r>
              <a:rPr lang="ar-EG" sz="5400" b="1" dirty="0" smtClean="0">
                <a:solidFill>
                  <a:srgbClr val="FFFF00"/>
                </a:solidFill>
                <a:effectLst>
                  <a:glow rad="101600">
                    <a:schemeClr val="tx1">
                      <a:alpha val="60000"/>
                    </a:schemeClr>
                  </a:glow>
                </a:effectLst>
                <a:latin typeface="Traditional Arabic" pitchFamily="2" charset="-78"/>
                <a:cs typeface="Traditional Arabic" pitchFamily="2" charset="-78"/>
              </a:rPr>
              <a:t> </a:t>
            </a:r>
            <a:endParaRPr lang="en-US"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12" name="Text Box 2"/>
          <p:cNvSpPr txBox="1">
            <a:spLocks noChangeArrowheads="1"/>
          </p:cNvSpPr>
          <p:nvPr/>
        </p:nvSpPr>
        <p:spPr bwMode="auto">
          <a:xfrm>
            <a:off x="285720" y="3571876"/>
            <a:ext cx="8610600" cy="255672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mereka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mengikutinya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572628" cy="7186305"/>
            <a:chOff x="0" y="0"/>
            <a:chExt cx="9572628" cy="7186305"/>
          </a:xfrm>
        </p:grpSpPr>
        <p:grpSp>
          <p:nvGrpSpPr>
            <p:cNvPr id="2"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3"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142906" y="248802"/>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TextBox 10"/>
          <p:cNvSpPr txBox="1"/>
          <p:nvPr/>
        </p:nvSpPr>
        <p:spPr>
          <a:xfrm>
            <a:off x="0" y="2643182"/>
            <a:ext cx="9144000" cy="2923877"/>
          </a:xfrm>
          <a:prstGeom prst="rect">
            <a:avLst/>
          </a:prstGeom>
          <a:solidFill>
            <a:srgbClr val="00B0F0">
              <a:alpha val="43000"/>
            </a:srgbClr>
          </a:solid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dibangkitkan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alam</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12" name="Rectangle 11"/>
          <p:cNvSpPr/>
          <p:nvPr/>
        </p:nvSpPr>
        <p:spPr>
          <a:xfrm>
            <a:off x="0" y="1285860"/>
            <a:ext cx="9144000" cy="1323439"/>
          </a:xfrm>
          <a:prstGeom prst="rect">
            <a:avLst/>
          </a:prstGeom>
          <a:noFill/>
        </p:spPr>
        <p:txBody>
          <a:bodyPr wrap="square">
            <a:spAutoFit/>
          </a:bodyPr>
          <a:lstStyle/>
          <a:p>
            <a:pPr algn="ctr" rtl="1" fontAlgn="auto">
              <a:spcBef>
                <a:spcPts val="0"/>
              </a:spcBef>
              <a:spcAft>
                <a:spcPts val="0"/>
              </a:spcAft>
              <a:defRPr/>
            </a:pPr>
            <a:r>
              <a:rPr lang="ar-EG" sz="4000" b="1" dirty="0" smtClean="0">
                <a:solidFill>
                  <a:srgbClr val="FFFF00"/>
                </a:solidFill>
                <a:effectLst>
                  <a:glow rad="101600">
                    <a:schemeClr val="tx1">
                      <a:alpha val="60000"/>
                    </a:schemeClr>
                  </a:glow>
                </a:effectLst>
                <a:latin typeface="Traditional Arabic" pitchFamily="2" charset="-78"/>
                <a:cs typeface="Traditional Arabic" pitchFamily="2" charset="-78"/>
              </a:rPr>
              <a:t>أَشْهَدُ أَنْ لاَّ إِلَهَ إِلاَّ اللهُُ وَحْدَهُ لاَ شَرِِيْكَ لَهُ، </a:t>
            </a:r>
            <a:r>
              <a:rPr lang="ar-SA" sz="4000" b="1" dirty="0" smtClean="0">
                <a:solidFill>
                  <a:srgbClr val="FFFF00"/>
                </a:solidFill>
                <a:effectLst>
                  <a:glow rad="101600">
                    <a:schemeClr val="tx1">
                      <a:alpha val="60000"/>
                    </a:schemeClr>
                  </a:glow>
                </a:effectLst>
                <a:latin typeface="Traditional Arabic" pitchFamily="2" charset="-78"/>
                <a:cs typeface="Traditional Arabic" pitchFamily="2" charset="-78"/>
              </a:rPr>
              <a:t>وَأشْهَدُ أَنَّ سَيِّدَنا مُحَمَّدًا عَبْدُهُ وَرَسُوْلُهُ الْمَبْعُوْثُ رَحْمَةً لِّلْعَالَمِيْنَ</a:t>
            </a:r>
            <a:endParaRPr lang="en-US" sz="4000" b="1" dirty="0">
              <a:ln>
                <a:solidFill>
                  <a:schemeClr val="bg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0"/>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2000" fill="hold"/>
                                        <p:tgtEl>
                                          <p:spTgt spid="12"/>
                                        </p:tgtEl>
                                        <p:attrNameLst>
                                          <p:attrName>ppt_x</p:attrName>
                                        </p:attrNameLst>
                                      </p:cBhvr>
                                      <p:tavLst>
                                        <p:tav tm="0">
                                          <p:val>
                                            <p:strVal val="#ppt_x"/>
                                          </p:val>
                                        </p:tav>
                                        <p:tav tm="100000">
                                          <p:val>
                                            <p:strVal val="#ppt_x"/>
                                          </p:val>
                                        </p:tav>
                                      </p:tavLst>
                                    </p:anim>
                                    <p:anim calcmode="lin" valueType="num">
                                      <p:cBhvr additive="base">
                                        <p:cTn id="10" dur="2000" fill="hold"/>
                                        <p:tgtEl>
                                          <p:spTgt spid="12"/>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0" y="285728"/>
            <a:ext cx="8929688"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0"/>
          <p:cNvSpPr/>
          <p:nvPr/>
        </p:nvSpPr>
        <p:spPr>
          <a:xfrm>
            <a:off x="285720" y="1423934"/>
            <a:ext cx="8358246" cy="2585323"/>
          </a:xfrm>
          <a:prstGeom prst="rect">
            <a:avLst/>
          </a:prstGeom>
        </p:spPr>
        <p:txBody>
          <a:bodyPr wrap="square">
            <a:spAutoFit/>
          </a:bodyPr>
          <a:lstStyle/>
          <a:p>
            <a:pPr algn="ctr" rtl="1"/>
            <a:r>
              <a:rPr lang="ar-SA" sz="5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 يَاأَيُّهَا الَّذِينَ آمَنُوا اتَّقُوا اللهَ </a:t>
            </a:r>
            <a:endParaRPr lang="en-US" sz="5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endParaRPr>
          </a:p>
          <a:p>
            <a:pPr algn="ctr" rtl="1"/>
            <a:r>
              <a:rPr lang="ar-SA" sz="5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وَابْتَغُوا </a:t>
            </a:r>
            <a:r>
              <a:rPr lang="ar-SA" sz="5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إِلَيْهِ الْوَسِيلَةَ وَجَاهِدُوا فِي </a:t>
            </a:r>
            <a:r>
              <a:rPr lang="ar-SA" sz="5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سَبِيلِهِ </a:t>
            </a:r>
            <a:r>
              <a:rPr lang="ar-SA" sz="5400" b="1" dirty="0" smtClean="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rPr>
              <a:t>لَعَلَّكُمْ تُفْلِحُونَ.</a:t>
            </a:r>
            <a:endParaRPr lang="ms-MY" sz="5400" dirty="0">
              <a:ln>
                <a:solidFill>
                  <a:schemeClr val="tx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12" name="Text Box 2"/>
          <p:cNvSpPr txBox="1">
            <a:spLocks noChangeArrowheads="1"/>
          </p:cNvSpPr>
          <p:nvPr/>
        </p:nvSpPr>
        <p:spPr bwMode="auto">
          <a:xfrm>
            <a:off x="428596" y="3929066"/>
            <a:ext cx="8501122" cy="2248950"/>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carilah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sampai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bermujahadahlah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beroleh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572628" cy="7143752"/>
            <a:chOff x="0" y="0"/>
            <a:chExt cx="9572628" cy="7143752"/>
          </a:xfrm>
        </p:grpSpPr>
        <p:grpSp>
          <p:nvGrpSpPr>
            <p:cNvPr id="11" name="Group 10"/>
            <p:cNvGrpSpPr/>
            <p:nvPr/>
          </p:nvGrpSpPr>
          <p:grpSpPr>
            <a:xfrm>
              <a:off x="0" y="0"/>
              <a:ext cx="9572628" cy="7143752"/>
              <a:chOff x="0" y="0"/>
              <a:chExt cx="9572628" cy="7143752"/>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10" name="Group 9"/>
              <p:cNvGrpSpPr/>
              <p:nvPr/>
            </p:nvGrpSpPr>
            <p:grpSpPr>
              <a:xfrm>
                <a:off x="0" y="1785926"/>
                <a:ext cx="9572628" cy="5357826"/>
                <a:chOff x="0" y="1785926"/>
                <a:chExt cx="9572628" cy="5357826"/>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1785926"/>
                  <a:ext cx="3929058" cy="4143404"/>
                </a:xfrm>
                <a:prstGeom prst="rect">
                  <a:avLst/>
                </a:prstGeom>
                <a:noFill/>
                <a:effectLst>
                  <a:softEdge rad="6350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928662" y="4143356"/>
                  <a:ext cx="3463459" cy="2714644"/>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7" name="Rectangle 16"/>
          <p:cNvSpPr/>
          <p:nvPr/>
        </p:nvSpPr>
        <p:spPr>
          <a:xfrm>
            <a:off x="5286380" y="1903389"/>
            <a:ext cx="3376602" cy="954107"/>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Carilah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keredhaanNya</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9" name="Rectangle 18"/>
          <p:cNvSpPr/>
          <p:nvPr/>
        </p:nvSpPr>
        <p:spPr>
          <a:xfrm>
            <a:off x="0" y="285728"/>
            <a:ext cx="8929688"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0" name="Right Arrow 19"/>
          <p:cNvSpPr/>
          <p:nvPr/>
        </p:nvSpPr>
        <p:spPr>
          <a:xfrm>
            <a:off x="264527" y="1214421"/>
            <a:ext cx="4885839" cy="2703191"/>
          </a:xfrm>
          <a:prstGeom prst="rightArrow">
            <a:avLst>
              <a:gd name="adj1" fmla="val 50000"/>
              <a:gd name="adj2" fmla="val 75708"/>
            </a:avLst>
          </a:prstGeom>
          <a:solidFill>
            <a:srgbClr val="FFC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5" name="Rectangle 14"/>
          <p:cNvSpPr/>
          <p:nvPr/>
        </p:nvSpPr>
        <p:spPr>
          <a:xfrm>
            <a:off x="276228" y="1829691"/>
            <a:ext cx="3867144" cy="1384995"/>
          </a:xfrm>
          <a:prstGeom prst="rect">
            <a:avLst/>
          </a:prstGeom>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bersungguh-sungguh</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8" name="Rounded Rectangular Callout 27"/>
          <p:cNvSpPr/>
          <p:nvPr/>
        </p:nvSpPr>
        <p:spPr>
          <a:xfrm>
            <a:off x="4714876" y="4429132"/>
            <a:ext cx="4114800" cy="1928826"/>
          </a:xfrm>
          <a:prstGeom prst="wedgeRoundRectCallout">
            <a:avLst>
              <a:gd name="adj1" fmla="val -4420"/>
              <a:gd name="adj2" fmla="val -122486"/>
              <a:gd name="adj3" fmla="val 16667"/>
            </a:avLst>
          </a:prstGeom>
          <a:solidFill>
            <a:srgbClr val="FF0000"/>
          </a:soli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Tinggal</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laranganNya</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9" name="Rounded Rectangular Callout 28"/>
          <p:cNvSpPr/>
          <p:nvPr/>
        </p:nvSpPr>
        <p:spPr>
          <a:xfrm>
            <a:off x="357158" y="4500570"/>
            <a:ext cx="4214842" cy="1857388"/>
          </a:xfrm>
          <a:prstGeom prst="wedgeRoundRectCallout">
            <a:avLst>
              <a:gd name="adj1" fmla="val 96363"/>
              <a:gd name="adj2" fmla="val -131354"/>
              <a:gd name="adj3" fmla="val 16667"/>
            </a:avLst>
          </a:prstGeom>
          <a:solidFill>
            <a:srgbClr val="1C5917"/>
          </a:soli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Patuh</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perintahNya</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0"/>
            <a:ext cx="9572628" cy="7143752"/>
            <a:chOff x="0" y="0"/>
            <a:chExt cx="9572628" cy="7143752"/>
          </a:xfrm>
        </p:grpSpPr>
        <p:grpSp>
          <p:nvGrpSpPr>
            <p:cNvPr id="3" name="Group 10"/>
            <p:cNvGrpSpPr/>
            <p:nvPr/>
          </p:nvGrpSpPr>
          <p:grpSpPr>
            <a:xfrm>
              <a:off x="0" y="0"/>
              <a:ext cx="9572628" cy="7143752"/>
              <a:chOff x="0" y="0"/>
              <a:chExt cx="9572628" cy="7143752"/>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9"/>
              <p:cNvGrpSpPr/>
              <p:nvPr/>
            </p:nvGrpSpPr>
            <p:grpSpPr>
              <a:xfrm>
                <a:off x="0" y="1785926"/>
                <a:ext cx="9572628" cy="5357826"/>
                <a:chOff x="0" y="1785926"/>
                <a:chExt cx="9572628" cy="5357826"/>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1785926"/>
                  <a:ext cx="3929058" cy="4143404"/>
                </a:xfrm>
                <a:prstGeom prst="rect">
                  <a:avLst/>
                </a:prstGeom>
                <a:noFill/>
                <a:effectLst>
                  <a:softEdge rad="6350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928662" y="4143356"/>
                  <a:ext cx="3463459" cy="2714644"/>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8" name="Rectangle 17"/>
          <p:cNvSpPr/>
          <p:nvPr/>
        </p:nvSpPr>
        <p:spPr>
          <a:xfrm>
            <a:off x="142844" y="117439"/>
            <a:ext cx="871543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Setiap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Musibah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Menimpa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4" name="Rounded Rectangle 13"/>
          <p:cNvSpPr/>
          <p:nvPr/>
        </p:nvSpPr>
        <p:spPr>
          <a:xfrm>
            <a:off x="500034" y="3643314"/>
            <a:ext cx="8143932" cy="164307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kesilapan</a:t>
            </a: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4000" b="1" dirty="0">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5" name="Curved Down Arrow 14"/>
          <p:cNvSpPr/>
          <p:nvPr/>
        </p:nvSpPr>
        <p:spPr>
          <a:xfrm rot="2288537">
            <a:off x="5828637" y="1991035"/>
            <a:ext cx="3324923" cy="1416346"/>
          </a:xfrm>
          <a:prstGeom prst="curvedDownArrow">
            <a:avLst>
              <a:gd name="adj1" fmla="val 38999"/>
              <a:gd name="adj2" fmla="val 57948"/>
              <a:gd name="adj3" fmla="val 25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Black" pitchFamily="34" charset="0"/>
            </a:endParaRPr>
          </a:p>
        </p:txBody>
      </p:sp>
      <p:sp>
        <p:nvSpPr>
          <p:cNvPr id="13" name="Round Diagonal Corner Rectangle 12"/>
          <p:cNvSpPr/>
          <p:nvPr/>
        </p:nvSpPr>
        <p:spPr>
          <a:xfrm>
            <a:off x="357158" y="1714488"/>
            <a:ext cx="6143668" cy="1500198"/>
          </a:xfrm>
          <a:prstGeom prst="round2DiagRect">
            <a:avLst>
              <a:gd name="adj1" fmla="val 50000"/>
              <a:gd name="adj2" fmla="val 50000"/>
            </a:avLst>
          </a:prstGeom>
          <a:solidFill>
            <a:srgbClr val="008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Muhasabahlah</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Bertaubatlah</a:t>
            </a:r>
            <a:r>
              <a:rPr lang="en-US" sz="36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Horizontal)">
                                      <p:cBhvr>
                                        <p:cTn id="10" dur="2000"/>
                                        <p:tgtEl>
                                          <p:spTgt spid="14"/>
                                        </p:tgtEl>
                                      </p:cBhvr>
                                    </p:animEffect>
                                  </p:childTnLst>
                                </p:cTn>
                              </p:par>
                              <p:par>
                                <p:cTn id="11" presetID="2" presetClass="entr" presetSubtype="2"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1+#ppt_w/2"/>
                                          </p:val>
                                        </p:tav>
                                        <p:tav tm="100000">
                                          <p:val>
                                            <p:strVal val="#ppt_x"/>
                                          </p:val>
                                        </p:tav>
                                      </p:tavLst>
                                    </p:anim>
                                    <p:anim calcmode="lin" valueType="num">
                                      <p:cBhvr additive="base">
                                        <p:cTn id="14"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0"/>
            <a:ext cx="9572628" cy="7143752"/>
            <a:chOff x="0" y="0"/>
            <a:chExt cx="9572628" cy="7143752"/>
          </a:xfrm>
        </p:grpSpPr>
        <p:grpSp>
          <p:nvGrpSpPr>
            <p:cNvPr id="3" name="Group 10"/>
            <p:cNvGrpSpPr/>
            <p:nvPr/>
          </p:nvGrpSpPr>
          <p:grpSpPr>
            <a:xfrm>
              <a:off x="0" y="0"/>
              <a:ext cx="9572628" cy="7143752"/>
              <a:chOff x="0" y="0"/>
              <a:chExt cx="9572628" cy="7143752"/>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9"/>
              <p:cNvGrpSpPr/>
              <p:nvPr/>
            </p:nvGrpSpPr>
            <p:grpSpPr>
              <a:xfrm>
                <a:off x="0" y="1785926"/>
                <a:ext cx="9572628" cy="5357826"/>
                <a:chOff x="0" y="1785926"/>
                <a:chExt cx="9572628" cy="5357826"/>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1785926"/>
                  <a:ext cx="3929058" cy="4143404"/>
                </a:xfrm>
                <a:prstGeom prst="rect">
                  <a:avLst/>
                </a:prstGeom>
                <a:noFill/>
                <a:effectLst>
                  <a:softEdge rad="6350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928662" y="4143356"/>
                  <a:ext cx="3463459" cy="2714644"/>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8" name="Rectangle 17"/>
          <p:cNvSpPr/>
          <p:nvPr/>
        </p:nvSpPr>
        <p:spPr>
          <a:xfrm>
            <a:off x="142844" y="117439"/>
            <a:ext cx="871543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As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Shura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3" name="Rectangle 12"/>
          <p:cNvSpPr/>
          <p:nvPr/>
        </p:nvSpPr>
        <p:spPr>
          <a:xfrm>
            <a:off x="920865" y="1571612"/>
            <a:ext cx="7508787" cy="1938992"/>
          </a:xfrm>
          <a:prstGeom prst="rect">
            <a:avLst/>
          </a:prstGeom>
        </p:spPr>
        <p:txBody>
          <a:bodyPr wrap="non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وَمَا أَصَابَكُم مِّن مُّصِيبَةٍ فَبِمَا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كَسَبَتْ</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أَيْدِيكُمْ وَيَعْفُو عَن كَثِيرٍ </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14" name="Rectangle 1"/>
          <p:cNvSpPr>
            <a:spLocks noChangeArrowheads="1"/>
          </p:cNvSpPr>
          <p:nvPr/>
        </p:nvSpPr>
        <p:spPr bwMode="auto">
          <a:xfrm>
            <a:off x="285720" y="3463729"/>
            <a:ext cx="8572560" cy="3108543"/>
          </a:xfrm>
          <a:prstGeom prst="rect">
            <a:avLst/>
          </a:prstGeom>
          <a:solidFill>
            <a:srgbClr val="00B0F0">
              <a:alpha val="4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“Dan apa jua yang menimpa kamu dari sesuatu kesusahan(atau bala bencana),maka ia adalah disebabkan apa yang kamu lakukan(dari</a:t>
            </a:r>
            <a:r>
              <a:rPr kumimoji="0" lang="ms-MY" sz="2800" b="0" u="none" strike="noStrike" cap="none" normalizeH="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 perbuatan-perbuatan yang salah dan berdosa) dan (dalam pada itu) Allah maafkan sebahagian besar dari dosa-dosa kamu</a:t>
            </a:r>
            <a:r>
              <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a:t>
            </a:r>
            <a:endPar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24"/>
            <a:ext cx="9572628" cy="7143752"/>
            <a:chOff x="0" y="0"/>
            <a:chExt cx="9572628" cy="7143752"/>
          </a:xfrm>
        </p:grpSpPr>
        <p:grpSp>
          <p:nvGrpSpPr>
            <p:cNvPr id="3" name="Group 10"/>
            <p:cNvGrpSpPr/>
            <p:nvPr/>
          </p:nvGrpSpPr>
          <p:grpSpPr>
            <a:xfrm>
              <a:off x="0" y="0"/>
              <a:ext cx="9572628" cy="7143752"/>
              <a:chOff x="0" y="0"/>
              <a:chExt cx="9572628" cy="7143752"/>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9"/>
              <p:cNvGrpSpPr/>
              <p:nvPr/>
            </p:nvGrpSpPr>
            <p:grpSpPr>
              <a:xfrm>
                <a:off x="0" y="1785926"/>
                <a:ext cx="9572628" cy="5357826"/>
                <a:chOff x="0" y="1785926"/>
                <a:chExt cx="9572628" cy="5357826"/>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1785926"/>
                  <a:ext cx="3929058" cy="4143404"/>
                </a:xfrm>
                <a:prstGeom prst="rect">
                  <a:avLst/>
                </a:prstGeom>
                <a:noFill/>
                <a:effectLst>
                  <a:softEdge rad="6350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928662" y="4143356"/>
                  <a:ext cx="3463459" cy="2714644"/>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3" name="Rectangle 12"/>
          <p:cNvSpPr/>
          <p:nvPr/>
        </p:nvSpPr>
        <p:spPr>
          <a:xfrm>
            <a:off x="142844" y="-24"/>
            <a:ext cx="871543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Musibah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dapat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mendorong</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kembali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5" name="Rounded Rectangle 14"/>
          <p:cNvSpPr/>
          <p:nvPr/>
        </p:nvSpPr>
        <p:spPr>
          <a:xfrm>
            <a:off x="428596" y="1285860"/>
            <a:ext cx="8143932" cy="2000264"/>
          </a:xfrm>
          <a:prstGeom prst="roundRect">
            <a:avLst/>
          </a:prstGeom>
          <a:solidFill>
            <a:srgbClr val="0000FF"/>
          </a:solidFill>
          <a:ln w="28575">
            <a:solidFill>
              <a:schemeClr val="bg1"/>
            </a:solidFill>
          </a:ln>
          <a:effectLst>
            <a:glow rad="101600">
              <a:schemeClr val="tx1">
                <a:alpha val="6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effectLst>
                  <a:glow rad="101600">
                    <a:schemeClr val="tx1">
                      <a:alpha val="60000"/>
                    </a:schemeClr>
                  </a:glow>
                  <a:outerShdw blurRad="38100" dist="38100" dir="2700000" algn="tl">
                    <a:srgbClr val="000000">
                      <a:alpha val="43137"/>
                    </a:srgbClr>
                  </a:outerShdw>
                </a:effectLst>
              </a:rPr>
              <a:t>Ibarat</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Anak</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Ayam</a:t>
            </a:r>
            <a:r>
              <a:rPr lang="en-US" sz="3600" b="1" dirty="0" smtClean="0">
                <a:effectLst>
                  <a:glow rad="101600">
                    <a:schemeClr val="tx1">
                      <a:alpha val="60000"/>
                    </a:schemeClr>
                  </a:glow>
                  <a:outerShdw blurRad="38100" dist="38100" dir="2700000" algn="tl">
                    <a:srgbClr val="000000">
                      <a:alpha val="43137"/>
                    </a:srgbClr>
                  </a:outerShdw>
                </a:effectLst>
              </a:rPr>
              <a:t> Yang </a:t>
            </a:r>
            <a:r>
              <a:rPr lang="en-US" sz="3600" b="1" dirty="0" err="1" smtClean="0">
                <a:effectLst>
                  <a:glow rad="101600">
                    <a:schemeClr val="tx1">
                      <a:alpha val="60000"/>
                    </a:schemeClr>
                  </a:glow>
                  <a:outerShdw blurRad="38100" dist="38100" dir="2700000" algn="tl">
                    <a:srgbClr val="000000">
                      <a:alpha val="43137"/>
                    </a:srgbClr>
                  </a:outerShdw>
                </a:effectLst>
              </a:rPr>
              <a:t>Berlindung</a:t>
            </a:r>
            <a:r>
              <a:rPr lang="en-US" sz="3600" b="1" dirty="0" smtClean="0">
                <a:effectLst>
                  <a:glow rad="101600">
                    <a:schemeClr val="tx1">
                      <a:alpha val="60000"/>
                    </a:schemeClr>
                  </a:glow>
                  <a:outerShdw blurRad="38100" dist="38100" dir="2700000" algn="tl">
                    <a:srgbClr val="000000">
                      <a:alpha val="43137"/>
                    </a:srgbClr>
                  </a:outerShdw>
                </a:effectLst>
              </a:rPr>
              <a:t> Di </a:t>
            </a:r>
            <a:r>
              <a:rPr lang="en-US" sz="3600" b="1" dirty="0" err="1" smtClean="0">
                <a:effectLst>
                  <a:glow rad="101600">
                    <a:schemeClr val="tx1">
                      <a:alpha val="60000"/>
                    </a:schemeClr>
                  </a:glow>
                  <a:outerShdw blurRad="38100" dist="38100" dir="2700000" algn="tl">
                    <a:srgbClr val="000000">
                      <a:alpha val="43137"/>
                    </a:srgbClr>
                  </a:outerShdw>
                </a:effectLst>
              </a:rPr>
              <a:t>Bawah</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Kepak</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Ibunya</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Apabila</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Bahaya</a:t>
            </a:r>
            <a:r>
              <a:rPr lang="en-US" sz="3600" b="1" dirty="0" smtClean="0">
                <a:effectLst>
                  <a:glow rad="101600">
                    <a:schemeClr val="tx1">
                      <a:alpha val="60000"/>
                    </a:schemeClr>
                  </a:glow>
                  <a:outerShdw blurRad="38100" dist="38100" dir="2700000" algn="tl">
                    <a:srgbClr val="000000">
                      <a:alpha val="43137"/>
                    </a:srgbClr>
                  </a:outerShdw>
                </a:effectLst>
              </a:rPr>
              <a:t> </a:t>
            </a:r>
            <a:r>
              <a:rPr lang="en-US" sz="3600" b="1" dirty="0" err="1" smtClean="0">
                <a:effectLst>
                  <a:glow rad="101600">
                    <a:schemeClr val="tx1">
                      <a:alpha val="60000"/>
                    </a:schemeClr>
                  </a:glow>
                  <a:outerShdw blurRad="38100" dist="38100" dir="2700000" algn="tl">
                    <a:srgbClr val="000000">
                      <a:alpha val="43137"/>
                    </a:srgbClr>
                  </a:outerShdw>
                </a:effectLst>
              </a:rPr>
              <a:t>Menghampirinya</a:t>
            </a:r>
            <a:endParaRPr lang="ms-MY" sz="3600" b="1" dirty="0">
              <a:effectLst>
                <a:glow rad="101600">
                  <a:schemeClr val="tx1">
                    <a:alpha val="60000"/>
                  </a:schemeClr>
                </a:glow>
                <a:outerShdw blurRad="38100" dist="38100" dir="2700000" algn="tl">
                  <a:srgbClr val="000000">
                    <a:alpha val="43137"/>
                  </a:srgbClr>
                </a:outerShdw>
              </a:effectLst>
            </a:endParaRPr>
          </a:p>
        </p:txBody>
      </p:sp>
      <p:sp>
        <p:nvSpPr>
          <p:cNvPr id="16" name="Up Arrow Callout 15"/>
          <p:cNvSpPr/>
          <p:nvPr/>
        </p:nvSpPr>
        <p:spPr>
          <a:xfrm>
            <a:off x="500034" y="3214686"/>
            <a:ext cx="8001056" cy="3214710"/>
          </a:xfrm>
          <a:prstGeom prst="upArrowCallout">
            <a:avLst/>
          </a:prstGeom>
          <a:solidFill>
            <a:srgbClr val="1C5917"/>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Makin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Hampir</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Bila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Diuji</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Musibah</a:t>
            </a:r>
            <a:endParaRPr lang="ms-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0"/>
            <a:ext cx="9572628" cy="7143752"/>
            <a:chOff x="0" y="0"/>
            <a:chExt cx="9572628" cy="7143752"/>
          </a:xfrm>
        </p:grpSpPr>
        <p:grpSp>
          <p:nvGrpSpPr>
            <p:cNvPr id="3" name="Group 10"/>
            <p:cNvGrpSpPr/>
            <p:nvPr/>
          </p:nvGrpSpPr>
          <p:grpSpPr>
            <a:xfrm>
              <a:off x="0" y="0"/>
              <a:ext cx="9572628" cy="7143752"/>
              <a:chOff x="0" y="0"/>
              <a:chExt cx="9572628" cy="7143752"/>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9"/>
              <p:cNvGrpSpPr/>
              <p:nvPr/>
            </p:nvGrpSpPr>
            <p:grpSpPr>
              <a:xfrm>
                <a:off x="0" y="1785926"/>
                <a:ext cx="9572628" cy="5357826"/>
                <a:chOff x="0" y="1785926"/>
                <a:chExt cx="9572628" cy="5357826"/>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1785926"/>
                  <a:ext cx="3929058" cy="4143404"/>
                </a:xfrm>
                <a:prstGeom prst="rect">
                  <a:avLst/>
                </a:prstGeom>
                <a:noFill/>
                <a:effectLst>
                  <a:softEdge rad="6350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928662" y="4143356"/>
                  <a:ext cx="3463459" cy="2714644"/>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8" name="Rectangle 17"/>
          <p:cNvSpPr/>
          <p:nvPr/>
        </p:nvSpPr>
        <p:spPr>
          <a:xfrm>
            <a:off x="142844" y="71414"/>
            <a:ext cx="8715436"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Taghabun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9" name="Rectangle 18"/>
          <p:cNvSpPr/>
          <p:nvPr/>
        </p:nvSpPr>
        <p:spPr>
          <a:xfrm>
            <a:off x="357158" y="1357298"/>
            <a:ext cx="8501122" cy="1569660"/>
          </a:xfrm>
          <a:prstGeom prst="rect">
            <a:avLst/>
          </a:prstGeom>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مَا أَصَابَ مِن مُّصِيبَةٍ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إِلاَّ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بِإِذْنِ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وَمَن يُؤْمِن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بِاللهِ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يَهْدِ قَلْبَهُ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بِكُلِّ شَيْءٍ عَلِيمٌ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20" name="Rectangle 1"/>
          <p:cNvSpPr>
            <a:spLocks noChangeArrowheads="1"/>
          </p:cNvSpPr>
          <p:nvPr/>
        </p:nvSpPr>
        <p:spPr bwMode="auto">
          <a:xfrm>
            <a:off x="285720" y="3000372"/>
            <a:ext cx="8572560" cy="3539430"/>
          </a:xfrm>
          <a:prstGeom prst="rect">
            <a:avLst/>
          </a:prstGeom>
          <a:solidFill>
            <a:srgbClr val="00B0F0">
              <a:alpha val="4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“Tidak ada kesusahan atau bala bencana yang menimpa seseorang melainkan dengan izin Allah dan sesiapa yang beriman kepada Allah,Allah</a:t>
            </a:r>
            <a:r>
              <a:rPr kumimoji="0" lang="ms-MY" sz="2800" b="0" u="none" strike="noStrike" cap="none" normalizeH="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 akan memimpin hatinya unruk menerima apa yang telah berlaku itu dengan tenang dan sabar dan ingatlah Allah Maha Mengetahui akan tiap-tiap sesuatu</a:t>
            </a:r>
            <a:endParaRPr kumimoji="0" lang="ms-MY" sz="2800" b="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0"/>
            <a:ext cx="9572628" cy="7143752"/>
            <a:chOff x="0" y="0"/>
            <a:chExt cx="9572628" cy="7143752"/>
          </a:xfrm>
        </p:grpSpPr>
        <p:grpSp>
          <p:nvGrpSpPr>
            <p:cNvPr id="3" name="Group 10"/>
            <p:cNvGrpSpPr/>
            <p:nvPr/>
          </p:nvGrpSpPr>
          <p:grpSpPr>
            <a:xfrm>
              <a:off x="0" y="0"/>
              <a:ext cx="9572628" cy="7143752"/>
              <a:chOff x="0" y="0"/>
              <a:chExt cx="9572628" cy="7143752"/>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9"/>
              <p:cNvGrpSpPr/>
              <p:nvPr/>
            </p:nvGrpSpPr>
            <p:grpSpPr>
              <a:xfrm>
                <a:off x="0" y="1785926"/>
                <a:ext cx="9572628" cy="5357826"/>
                <a:chOff x="0" y="1785926"/>
                <a:chExt cx="9572628" cy="5357826"/>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1785926"/>
                  <a:ext cx="3929058" cy="4143404"/>
                </a:xfrm>
                <a:prstGeom prst="rect">
                  <a:avLst/>
                </a:prstGeom>
                <a:noFill/>
                <a:effectLst>
                  <a:softEdge rad="6350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928662" y="4143356"/>
                  <a:ext cx="3463459" cy="2714644"/>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142844" y="2000240"/>
            <a:ext cx="8763000" cy="3416320"/>
          </a:xfrm>
          <a:prstGeom prst="rect">
            <a:avLst/>
          </a:prstGeom>
          <a:noFill/>
          <a:ln>
            <a:noFill/>
          </a:ln>
        </p:spPr>
        <p:txBody>
          <a:bodyPr wrap="square">
            <a:spAutoFit/>
          </a:bodyPr>
          <a:lstStyle/>
          <a:p>
            <a:pPr algn="ctr" rtl="1"/>
            <a:r>
              <a:rPr lang="ar-SA"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rPr>
              <a:t>إِنَّ اللهَ وَمَلآئِكَتَهُ يُصَلُّونَ عَلَى النَّبِيِّ </a:t>
            </a:r>
            <a:endParaRPr lang="en-US"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endParaRPr>
          </a:p>
          <a:p>
            <a:pPr algn="ctr" rtl="1"/>
            <a:r>
              <a:rPr lang="ar-SA"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rPr>
              <a:t>يَآ أَيُّهَا الَّذِينَ ءَامَنُوا صَلُّوا عَلَيْهِ وَسَلِّمُوا تَسْلِيمًا </a:t>
            </a:r>
            <a:endParaRPr lang="ms-MY" sz="7200" b="1" dirty="0">
              <a:ln>
                <a:solidFill>
                  <a:schemeClr val="tx1"/>
                </a:solidFill>
              </a:ln>
              <a:solidFill>
                <a:srgbClr val="FFFF00"/>
              </a:solidFill>
              <a:effectLst>
                <a:glow rad="101600">
                  <a:schemeClr val="tx1">
                    <a:alpha val="60000"/>
                  </a:schemeClr>
                </a:glow>
                <a:outerShdw blurRad="38100" dist="38100" dir="2700000" algn="tl">
                  <a:srgbClr val="C0C0C0"/>
                </a:outerShdw>
              </a:effectLst>
              <a:latin typeface="Traditional Arabic" pitchFamily="2" charset="-78"/>
              <a:cs typeface="Traditional Arabic" pitchFamily="2" charset="-78"/>
            </a:endParaRPr>
          </a:p>
        </p:txBody>
      </p:sp>
      <p:sp>
        <p:nvSpPr>
          <p:cNvPr id="11" name="Title 1"/>
          <p:cNvSpPr txBox="1">
            <a:spLocks/>
          </p:cNvSpPr>
          <p:nvPr/>
        </p:nvSpPr>
        <p:spPr>
          <a:xfrm>
            <a:off x="428596" y="71414"/>
            <a:ext cx="8229600" cy="78581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rPr>
              <a:t>Firman</a:t>
            </a:r>
            <a:r>
              <a:rPr kumimoji="0" lang="en-US" sz="2400" b="1" i="0" u="none" strike="noStrike" kern="1200" cap="none" spc="0" normalizeH="0" baseline="0" noProof="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rPr>
              <a:t> Allah ……</a:t>
            </a:r>
            <a:endParaRPr kumimoji="0" lang="en-US" sz="2800" b="1" i="0" u="none" strike="noStrike" kern="1200" cap="none" spc="0" normalizeH="0" baseline="0" noProof="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uLnTx/>
              <a:uFillTx/>
              <a:latin typeface="Arial Black" pitchFamily="34" charset="0"/>
              <a:ea typeface="+mj-ea"/>
              <a:cs typeface="Arial" pitchFamily="34" charset="0"/>
            </a:endParaRPr>
          </a:p>
        </p:txBody>
      </p:sp>
      <p:sp>
        <p:nvSpPr>
          <p:cNvPr id="12" name="Title 1"/>
          <p:cNvSpPr txBox="1">
            <a:spLocks/>
          </p:cNvSpPr>
          <p:nvPr/>
        </p:nvSpPr>
        <p:spPr>
          <a:xfrm>
            <a:off x="628680" y="285728"/>
            <a:ext cx="8229600" cy="71438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Surah</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Al </a:t>
            </a: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Ahzab</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a:t>
            </a:r>
            <a:r>
              <a:rPr kumimoji="0" lang="en-US" sz="3600" b="1" i="0" u="none" strike="noStrike" kern="1200" cap="none" spc="0" normalizeH="0" baseline="0" noProof="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Ayat</a:t>
            </a:r>
            <a:r>
              <a:rPr kumimoji="0" lang="en-US" sz="3600" b="1" i="0" u="none" strike="noStrike" kern="1200" cap="none" spc="0" normalizeH="0" baseline="0" noProof="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Brush Script MT" pitchFamily="66" charset="0"/>
                <a:ea typeface="+mj-ea"/>
                <a:cs typeface="Arial" pitchFamily="34" charset="0"/>
              </a:rPr>
              <a:t> 56 </a:t>
            </a:r>
            <a:endParaRPr kumimoji="0" lang="en-US" sz="2800" b="1" i="0" u="none" strike="noStrike" kern="1200" cap="none" spc="0" normalizeH="0" baseline="0" noProof="0"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uLnTx/>
              <a:uFillTx/>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0" y="0"/>
            <a:ext cx="9572628" cy="7143752"/>
            <a:chOff x="0" y="0"/>
            <a:chExt cx="9572628" cy="7143752"/>
          </a:xfrm>
        </p:grpSpPr>
        <p:grpSp>
          <p:nvGrpSpPr>
            <p:cNvPr id="3" name="Group 10"/>
            <p:cNvGrpSpPr/>
            <p:nvPr/>
          </p:nvGrpSpPr>
          <p:grpSpPr>
            <a:xfrm>
              <a:off x="0" y="0"/>
              <a:ext cx="9572628" cy="7143752"/>
              <a:chOff x="0" y="0"/>
              <a:chExt cx="9572628" cy="7143752"/>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9"/>
              <p:cNvGrpSpPr/>
              <p:nvPr/>
            </p:nvGrpSpPr>
            <p:grpSpPr>
              <a:xfrm>
                <a:off x="0" y="1785926"/>
                <a:ext cx="9572628" cy="5357826"/>
                <a:chOff x="0" y="1785926"/>
                <a:chExt cx="9572628" cy="5357826"/>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1785926"/>
                  <a:ext cx="3929058" cy="4143404"/>
                </a:xfrm>
                <a:prstGeom prst="rect">
                  <a:avLst/>
                </a:prstGeom>
                <a:noFill/>
                <a:effectLst>
                  <a:softEdge rad="6350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928662" y="4143356"/>
                  <a:ext cx="3463459" cy="2714644"/>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32" y="1675520"/>
            <a:ext cx="9144000" cy="4524315"/>
          </a:xfrm>
          <a:prstGeom prst="rect">
            <a:avLst/>
          </a:prstGeom>
          <a:solidFill>
            <a:srgbClr val="00B0F0">
              <a:alpha val="37000"/>
            </a:srgbClr>
          </a:solidFill>
        </p:spPr>
        <p:txBody>
          <a:bodyPr wrap="square">
            <a:spAutoFit/>
          </a:bodyPr>
          <a:lstStyle/>
          <a:p>
            <a:pPr algn="ctr">
              <a:defRPr/>
            </a:pP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 </a:t>
            </a:r>
            <a:endPar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endPar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32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
        <p:nvSpPr>
          <p:cNvPr id="11" name="Rectangle 10"/>
          <p:cNvSpPr/>
          <p:nvPr/>
        </p:nvSpPr>
        <p:spPr>
          <a:xfrm>
            <a:off x="285718" y="71414"/>
            <a:ext cx="5643540" cy="1107996"/>
          </a:xfrm>
          <a:prstGeom prst="rect">
            <a:avLst/>
          </a:prstGeom>
        </p:spPr>
        <p:txBody>
          <a:bodyPr wrap="square">
            <a:spAutoFit/>
          </a:bodyPr>
          <a:lstStyle/>
          <a:p>
            <a:pPr fontAlgn="auto">
              <a:spcBef>
                <a:spcPts val="0"/>
              </a:spcBef>
              <a:spcAft>
                <a:spcPts val="0"/>
              </a:spcAft>
              <a:defRPr/>
            </a:pPr>
            <a:r>
              <a:rPr lang="en-US" sz="66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Maksudnya</a:t>
            </a:r>
            <a:r>
              <a:rPr lang="en-US" sz="66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rPr>
              <a:t> :-</a:t>
            </a:r>
            <a:endParaRPr lang="en-US" sz="66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rush Script MT"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9144000" cy="6858001"/>
            <a:chOff x="0" y="-1"/>
            <a:chExt cx="9144000" cy="6858001"/>
          </a:xfrm>
        </p:grpSpPr>
        <p:pic>
          <p:nvPicPr>
            <p:cNvPr id="39939" name="Picture 3" descr="C:\Users\NADHIRAH\Pictures\pattern-sparkle.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39938" name="Picture 2" descr="C:\Users\NADHIRAH\Pictures\mandala7.jpg"/>
            <p:cNvPicPr>
              <a:picLocks noChangeAspect="1" noChangeArrowheads="1"/>
            </p:cNvPicPr>
            <p:nvPr/>
          </p:nvPicPr>
          <p:blipFill>
            <a:blip r:embed="rId3"/>
            <a:srcRect/>
            <a:stretch>
              <a:fillRect/>
            </a:stretch>
          </p:blipFill>
          <p:spPr bwMode="auto">
            <a:xfrm>
              <a:off x="0" y="0"/>
              <a:ext cx="6350000" cy="6858000"/>
            </a:xfrm>
            <a:prstGeom prst="rect">
              <a:avLst/>
            </a:prstGeom>
            <a:noFill/>
            <a:effectLst>
              <a:softEdge rad="635000"/>
            </a:effectLst>
          </p:spPr>
        </p:pic>
      </p:grpSp>
      <p:pic>
        <p:nvPicPr>
          <p:cNvPr id="9" name="Picture 8"/>
          <p:cNvPicPr>
            <a:picLocks noChangeAspect="1" noChangeArrowheads="1"/>
          </p:cNvPicPr>
          <p:nvPr/>
        </p:nvPicPr>
        <p:blipFill>
          <a:blip r:embed="rId4">
            <a:lum contrast="40000"/>
          </a:blip>
          <a:srcRect/>
          <a:stretch>
            <a:fillRect/>
          </a:stretch>
        </p:blipFill>
        <p:spPr bwMode="auto">
          <a:xfrm>
            <a:off x="1428728" y="500042"/>
            <a:ext cx="7715272" cy="635795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0" name="Rectangle 9"/>
          <p:cNvSpPr/>
          <p:nvPr/>
        </p:nvSpPr>
        <p:spPr>
          <a:xfrm>
            <a:off x="0" y="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smtClean="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0"/>
                                        </p:tgtEl>
                                      </p:cBhvr>
                                      <p:by x="150000" y="150000"/>
                                    </p:animScale>
                                  </p:childTnLst>
                                </p:cTn>
                              </p:par>
                              <p:par>
                                <p:cTn id="7" presetID="2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edg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1" descr="C:\Users\NADHIRAH\Pictures\Qaaf_ayat_29_.jpg"/>
            <p:cNvPicPr>
              <a:picLocks noChangeAspect="1" noChangeArrowheads="1"/>
            </p:cNvPicPr>
            <p:nvPr/>
          </p:nvPicPr>
          <p:blipFill>
            <a:blip r:embed="rId2">
              <a:lum bright="-20000" contrast="30000"/>
            </a:blip>
            <a:srcRect t="25000" r="36260"/>
            <a:stretch>
              <a:fillRect/>
            </a:stretch>
          </p:blipFill>
          <p:spPr bwMode="auto">
            <a:xfrm>
              <a:off x="0" y="0"/>
              <a:ext cx="9144000" cy="6858000"/>
            </a:xfrm>
            <a:prstGeom prst="rect">
              <a:avLst/>
            </a:prstGeom>
            <a:noFill/>
          </p:spPr>
        </p:pic>
        <p:pic>
          <p:nvPicPr>
            <p:cNvPr id="7" name="Picture 2" descr="C:\Users\NADHIRAH\Pictures\DOA2.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flipH="1">
              <a:off x="6000760" y="1214422"/>
              <a:ext cx="3143240" cy="5643578"/>
            </a:xfrm>
            <a:prstGeom prst="rect">
              <a:avLst/>
            </a:prstGeom>
            <a:noFill/>
            <a:effectLst>
              <a:softEdge rad="635000"/>
            </a:effectLst>
          </p:spPr>
        </p:pic>
      </p:grpSp>
      <p:sp>
        <p:nvSpPr>
          <p:cNvPr id="11" name="Rectangle 10"/>
          <p:cNvSpPr/>
          <p:nvPr/>
        </p:nvSpPr>
        <p:spPr>
          <a:xfrm>
            <a:off x="785818"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9" name="Rectangle 8"/>
          <p:cNvSpPr/>
          <p:nvPr/>
        </p:nvSpPr>
        <p:spPr>
          <a:xfrm>
            <a:off x="428596" y="1263552"/>
            <a:ext cx="8472518" cy="2308324"/>
          </a:xfrm>
          <a:prstGeom prst="rect">
            <a:avLst/>
          </a:prstGeom>
        </p:spPr>
        <p:txBody>
          <a:bodyPr>
            <a:spAutoFit/>
          </a:bodyPr>
          <a:lstStyle/>
          <a:p>
            <a:pPr rtl="1" fontAlgn="auto">
              <a:spcBef>
                <a:spcPts val="0"/>
              </a:spcBef>
              <a:spcAft>
                <a:spcPts val="0"/>
              </a:spcAft>
              <a:defRPr/>
            </a:pPr>
            <a:r>
              <a:rPr lang="ar-EG" sz="4800" b="1"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0" name="Rectangle 1"/>
          <p:cNvSpPr>
            <a:spLocks noChangeArrowheads="1"/>
          </p:cNvSpPr>
          <p:nvPr/>
        </p:nvSpPr>
        <p:spPr bwMode="auto">
          <a:xfrm>
            <a:off x="587336" y="4286256"/>
            <a:ext cx="8251864" cy="2143140"/>
          </a:xfrm>
          <a:prstGeom prst="rect">
            <a:avLst/>
          </a:prstGeom>
          <a:noFill/>
          <a:ln w="9525">
            <a:noFill/>
            <a:round/>
            <a:headEnd/>
            <a:tailEnd/>
          </a:ln>
          <a:effectLst/>
        </p:spPr>
        <p:txBody>
          <a:bodyPr lIns="90000" tIns="46800" rIns="90000" bIns="46800" anchor="ctr"/>
          <a:lstStyle/>
          <a:p>
            <a:pP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smtClean="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800" b="1" kern="0" dirty="0" smtClean="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Para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out)">
                                      <p:cBhvr>
                                        <p:cTn id="7" dur="2000"/>
                                        <p:tgtEl>
                                          <p:spTgt spid="9"/>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plus(out)">
                                      <p:cBhvr>
                                        <p:cTn id="10" dur="2000"/>
                                        <p:tgtEl>
                                          <p:spTgt spid="10"/>
                                        </p:tgtEl>
                                      </p:cBhvr>
                                    </p:animEffect>
                                  </p:childTnLst>
                                </p:cTn>
                              </p:par>
                              <p:par>
                                <p:cTn id="11" presetID="6" presetClass="emph" presetSubtype="0" fill="hold" grpId="0" nodeType="withEffect">
                                  <p:stCondLst>
                                    <p:cond delay="0"/>
                                  </p:stCondLst>
                                  <p:childTnLst>
                                    <p:animScale>
                                      <p:cBhvr>
                                        <p:cTn id="1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214312" y="142852"/>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Text Box 2"/>
          <p:cNvSpPr txBox="1">
            <a:spLocks noChangeArrowheads="1"/>
          </p:cNvSpPr>
          <p:nvPr/>
        </p:nvSpPr>
        <p:spPr bwMode="auto">
          <a:xfrm>
            <a:off x="132430" y="3357562"/>
            <a:ext cx="8858248" cy="1818063"/>
          </a:xfrm>
          <a:prstGeom prst="rect">
            <a:avLst/>
          </a:prstGeom>
          <a:solidFill>
            <a:srgbClr val="00B0F0">
              <a:alpha val="51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hambaMu</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rasulMu</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12" name="Rectangle 11"/>
          <p:cNvSpPr/>
          <p:nvPr/>
        </p:nvSpPr>
        <p:spPr>
          <a:xfrm>
            <a:off x="0" y="1357298"/>
            <a:ext cx="9144000" cy="1569660"/>
          </a:xfrm>
          <a:prstGeom prst="rect">
            <a:avLst/>
          </a:prstGeom>
          <a:noFill/>
        </p:spPr>
        <p:txBody>
          <a:bodyPr wrap="square">
            <a:spAutoFit/>
          </a:bodyPr>
          <a:lstStyle/>
          <a:p>
            <a:pPr algn="ctr" rtl="1" fontAlgn="auto">
              <a:spcBef>
                <a:spcPts val="0"/>
              </a:spcBef>
              <a:spcAft>
                <a:spcPts val="0"/>
              </a:spcAft>
              <a:defRPr/>
            </a:pP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اللَّهُمَّ صَلِّ وَسَلِّمْ عَلَى عَبْدِكَ وَرَسُوْلِكَ سَيِّدِنَا مُحَمَّدٍ وَعَلَى آلِهِ وَصَحْبِهِ أَجْمَعِيْنَ</a:t>
            </a:r>
            <a:endParaRPr lang="en-US" sz="4800" dirty="0">
              <a:ln>
                <a:solidFill>
                  <a:schemeClr val="bg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0"/>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2000" fill="hold"/>
                                        <p:tgtEl>
                                          <p:spTgt spid="12"/>
                                        </p:tgtEl>
                                        <p:attrNameLst>
                                          <p:attrName>ppt_x</p:attrName>
                                        </p:attrNameLst>
                                      </p:cBhvr>
                                      <p:tavLst>
                                        <p:tav tm="0">
                                          <p:val>
                                            <p:strVal val="#ppt_x"/>
                                          </p:val>
                                        </p:tav>
                                        <p:tav tm="100000">
                                          <p:val>
                                            <p:strVal val="#ppt_x"/>
                                          </p:val>
                                        </p:tav>
                                      </p:tavLst>
                                    </p:anim>
                                    <p:anim calcmode="lin" valueType="num">
                                      <p:cBhvr additive="base">
                                        <p:cTn id="10" dur="2000" fill="hold"/>
                                        <p:tgtEl>
                                          <p:spTgt spid="12"/>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37889" name="Picture 1" descr="C:\Users\NADHIRAH\Pictures\Qaaf_ayat_29_.jpg"/>
            <p:cNvPicPr>
              <a:picLocks noChangeAspect="1" noChangeArrowheads="1"/>
            </p:cNvPicPr>
            <p:nvPr/>
          </p:nvPicPr>
          <p:blipFill>
            <a:blip r:embed="rId2">
              <a:lum bright="-20000" contrast="30000"/>
            </a:blip>
            <a:srcRect t="25000" r="36260"/>
            <a:stretch>
              <a:fillRect/>
            </a:stretch>
          </p:blipFill>
          <p:spPr bwMode="auto">
            <a:xfrm>
              <a:off x="0" y="0"/>
              <a:ext cx="9144000" cy="6858000"/>
            </a:xfrm>
            <a:prstGeom prst="rect">
              <a:avLst/>
            </a:prstGeom>
            <a:noFill/>
          </p:spPr>
        </p:pic>
        <p:pic>
          <p:nvPicPr>
            <p:cNvPr id="37890" name="Picture 2" descr="C:\Users\NADHIRAH\Pictures\DOA2.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flipH="1">
              <a:off x="6000760" y="1214422"/>
              <a:ext cx="3143240" cy="5643578"/>
            </a:xfrm>
            <a:prstGeom prst="rect">
              <a:avLst/>
            </a:prstGeom>
            <a:noFill/>
            <a:effectLst>
              <a:softEdge rad="635000"/>
            </a:effectLst>
          </p:spPr>
        </p:pic>
      </p:grpSp>
      <p:sp>
        <p:nvSpPr>
          <p:cNvPr id="5" name="Rectangle 4"/>
          <p:cNvSpPr/>
          <p:nvPr/>
        </p:nvSpPr>
        <p:spPr>
          <a:xfrm>
            <a:off x="642942"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457200" y="1785926"/>
            <a:ext cx="8553450" cy="1569660"/>
          </a:xfrm>
          <a:prstGeom prst="rect">
            <a:avLst/>
          </a:prstGeom>
        </p:spPr>
        <p:txBody>
          <a:bodyPr>
            <a:spAutoFit/>
          </a:bodyPr>
          <a:lstStyle/>
          <a:p>
            <a:pPr rtl="1">
              <a:defRPr/>
            </a:pPr>
            <a:r>
              <a:rPr lang="ar-SA" sz="4800" b="1"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800" dirty="0">
              <a:ln w="12700"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7" name="Rectangle 1"/>
          <p:cNvSpPr>
            <a:spLocks noChangeArrowheads="1"/>
          </p:cNvSpPr>
          <p:nvPr/>
        </p:nvSpPr>
        <p:spPr bwMode="auto">
          <a:xfrm>
            <a:off x="457200" y="3714752"/>
            <a:ext cx="8458200" cy="2464996"/>
          </a:xfrm>
          <a:prstGeom prst="rect">
            <a:avLst/>
          </a:prstGeom>
          <a:noFill/>
          <a:ln w="9525">
            <a:noFill/>
            <a:round/>
            <a:headEnd/>
            <a:tailEnd/>
          </a:ln>
          <a:effectLst/>
        </p:spPr>
        <p:txBody>
          <a:bodyPr lIns="90000" tIns="46800" rIns="90000" bIns="46800" anchor="ctr"/>
          <a:lstStyle/>
          <a:p>
            <a:pP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ntr" presetSubtype="32"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circle(out)">
                                      <p:cBhvr>
                                        <p:cTn id="9" dur="2000"/>
                                        <p:tgtEl>
                                          <p:spTgt spid="6"/>
                                        </p:tgtEl>
                                      </p:cBhvr>
                                    </p:animEffect>
                                  </p:childTnLst>
                                </p:cTn>
                              </p:par>
                              <p:par>
                                <p:cTn id="10" presetID="6" presetClass="entr" presetSubtype="3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DHIRAH\Pictures\Background-21.jpg"/>
          <p:cNvPicPr>
            <a:picLocks noChangeAspect="1" noChangeArrowheads="1"/>
          </p:cNvPicPr>
          <p:nvPr/>
        </p:nvPicPr>
        <p:blipFill>
          <a:blip r:embed="rId2"/>
          <a:srcRect/>
          <a:stretch>
            <a:fillRect/>
          </a:stretch>
        </p:blipFill>
        <p:spPr bwMode="auto">
          <a:xfrm>
            <a:off x="0" y="0"/>
            <a:ext cx="9144000" cy="6860327"/>
          </a:xfrm>
          <a:prstGeom prst="rect">
            <a:avLst/>
          </a:prstGeom>
          <a:noFill/>
        </p:spPr>
      </p:pic>
      <p:sp>
        <p:nvSpPr>
          <p:cNvPr id="4" name="Text Box 60"/>
          <p:cNvSpPr txBox="1">
            <a:spLocks noChangeArrowheads="1"/>
          </p:cNvSpPr>
          <p:nvPr/>
        </p:nvSpPr>
        <p:spPr bwMode="auto">
          <a:xfrm>
            <a:off x="152400" y="428604"/>
            <a:ext cx="8839200" cy="5848350"/>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a:ln>
                  <a:solidFill>
                    <a:srgbClr val="FFFF00"/>
                  </a:solidFill>
                </a:ln>
                <a:effectLst>
                  <a:outerShdw blurRad="38100" dist="38100" dir="2700000" algn="tl">
                    <a:srgbClr val="000000">
                      <a:alpha val="43137"/>
                    </a:srgbClr>
                  </a:outerShdw>
                </a:effectLst>
                <a:latin typeface="Arial Black" pitchFamily="34" charset="0"/>
              </a:rPr>
              <a:t>Ya</a:t>
            </a:r>
            <a:r>
              <a:rPr lang="en-US" sz="3400" b="1" dirty="0">
                <a:ln>
                  <a:solidFill>
                    <a:srgbClr val="FFFF00"/>
                  </a:solidFill>
                </a:ln>
                <a:effectLst>
                  <a:outerShdw blurRad="38100" dist="38100" dir="2700000" algn="tl">
                    <a:srgbClr val="000000">
                      <a:alpha val="43137"/>
                    </a:srgbClr>
                  </a:outerShdw>
                </a:effectLst>
                <a:latin typeface="Arial Black" pitchFamily="34" charset="0"/>
              </a:rPr>
              <a:t> Allah,</a:t>
            </a:r>
          </a:p>
          <a:p>
            <a:pPr algn="ctr">
              <a:defRPr/>
            </a:pPr>
            <a:r>
              <a:rPr lang="en-US" sz="34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400" b="1" dirty="0">
                <a:ln>
                  <a:solidFill>
                    <a:srgbClr val="FFFF00"/>
                  </a:solidFill>
                </a:ln>
                <a:effectLst>
                  <a:outerShdw blurRad="38100" dist="38100" dir="2700000" algn="tl">
                    <a:srgbClr val="000000">
                      <a:alpha val="43137"/>
                    </a:srgbClr>
                  </a:outerShdw>
                </a:effectLst>
                <a:latin typeface="Arial Black" pitchFamily="34" charset="0"/>
              </a:rPr>
              <a:t> Seri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Paduka</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Baginda</a:t>
            </a:r>
            <a:r>
              <a:rPr lang="en-US" sz="3400" b="1" dirty="0">
                <a:ln>
                  <a:solidFill>
                    <a:srgbClr val="FFFF00"/>
                  </a:solidFill>
                </a:ln>
                <a:effectLst>
                  <a:outerShdw blurRad="38100" dist="38100" dir="2700000" algn="tl">
                    <a:srgbClr val="000000">
                      <a:alpha val="43137"/>
                    </a:srgbClr>
                  </a:outerShdw>
                </a:effectLst>
                <a:latin typeface="Arial Black" pitchFamily="34" charset="0"/>
              </a:rPr>
              <a:t> Yang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Dipertuan</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Agong</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p>
          <a:p>
            <a:pPr algn="ctr">
              <a:defRPr/>
            </a:pPr>
            <a:r>
              <a:rPr lang="en-US" sz="3400" b="1" dirty="0">
                <a:ln>
                  <a:solidFill>
                    <a:srgbClr val="FFFF00"/>
                  </a:solidFill>
                </a:ln>
                <a:effectLst>
                  <a:outerShdw blurRad="38100" dist="38100" dir="2700000" algn="tl">
                    <a:srgbClr val="000000">
                      <a:alpha val="43137"/>
                    </a:srgbClr>
                  </a:outerShdw>
                </a:effectLst>
                <a:latin typeface="Arial Black" pitchFamily="34" charset="0"/>
              </a:rPr>
              <a:t>Al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Wathiqu</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Billah</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Tuanku</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Mizan</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Zainal</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Abidin</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p>
          <a:p>
            <a:pPr algn="ctr">
              <a:defRPr/>
            </a:pPr>
            <a:r>
              <a:rPr lang="en-US" sz="3400" b="1" dirty="0" err="1">
                <a:ln>
                  <a:solidFill>
                    <a:srgbClr val="FFFF00"/>
                  </a:solidFill>
                </a:ln>
                <a:effectLst>
                  <a:outerShdw blurRad="38100" dist="38100" dir="2700000" algn="tl">
                    <a:srgbClr val="000000">
                      <a:alpha val="43137"/>
                    </a:srgbClr>
                  </a:outerShdw>
                </a:effectLst>
                <a:latin typeface="Arial Black" pitchFamily="34" charset="0"/>
              </a:rPr>
              <a:t>Ibni</a:t>
            </a:r>
            <a:r>
              <a:rPr lang="en-US" sz="3400" b="1" dirty="0">
                <a:ln>
                  <a:solidFill>
                    <a:srgbClr val="FFFF00"/>
                  </a:solidFill>
                </a:ln>
                <a:effectLst>
                  <a:outerShdw blurRad="38100" dist="38100" dir="2700000" algn="tl">
                    <a:srgbClr val="000000">
                      <a:alpha val="43137"/>
                    </a:srgbClr>
                  </a:outerShdw>
                </a:effectLst>
                <a:latin typeface="Arial Black" pitchFamily="34" charset="0"/>
              </a:rPr>
              <a:t> Al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Marhum</a:t>
            </a:r>
            <a:r>
              <a:rPr lang="en-US" sz="3400" b="1" dirty="0">
                <a:ln>
                  <a:solidFill>
                    <a:srgbClr val="FFFF00"/>
                  </a:solidFill>
                </a:ln>
                <a:effectLst>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rgbClr val="FFFF00"/>
                  </a:solidFill>
                </a:ln>
                <a:effectLst>
                  <a:outerShdw blurRad="38100" dist="38100" dir="2700000" algn="tl">
                    <a:srgbClr val="000000">
                      <a:alpha val="43137"/>
                    </a:srgbClr>
                  </a:outerShdw>
                </a:effectLst>
                <a:latin typeface="Arial Black" pitchFamily="34" charset="0"/>
              </a:rPr>
              <a:t>Al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Muktafibillah</a:t>
            </a:r>
            <a:r>
              <a:rPr lang="en-US" sz="3400" b="1" dirty="0">
                <a:ln>
                  <a:solidFill>
                    <a:srgbClr val="FFFF00"/>
                  </a:solidFill>
                </a:ln>
                <a:effectLst>
                  <a:outerShdw blurRad="38100" dist="38100" dir="2700000" algn="tl">
                    <a:srgbClr val="000000">
                      <a:alpha val="43137"/>
                    </a:srgbClr>
                  </a:outerShdw>
                </a:effectLst>
                <a:latin typeface="Arial Black" pitchFamily="34" charset="0"/>
              </a:rPr>
              <a:t> Shah Dan Seri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Paduka</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Baginda</a:t>
            </a:r>
            <a:r>
              <a:rPr lang="en-US" sz="3400" b="1" dirty="0">
                <a:ln>
                  <a:solidFill>
                    <a:srgbClr val="FFFF00"/>
                  </a:solidFill>
                </a:ln>
                <a:effectLst>
                  <a:outerShdw blurRad="38100" dist="38100" dir="2700000" algn="tl">
                    <a:srgbClr val="000000">
                      <a:alpha val="43137"/>
                    </a:srgbClr>
                  </a:outerShdw>
                </a:effectLst>
                <a:latin typeface="Arial Black" pitchFamily="34" charset="0"/>
              </a:rPr>
              <a:t>  Raja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Permaisuri</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Agong</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Tuanku</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Nur</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Zahirah</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Zuriat-zuriatnya</a:t>
            </a:r>
            <a:r>
              <a:rPr lang="en-US" sz="3400" b="1" dirty="0">
                <a:ln>
                  <a:solidFill>
                    <a:srgbClr val="FFFF00"/>
                  </a:solidFill>
                </a:ln>
                <a:effectLst>
                  <a:outerShdw blurRad="38100" dist="38100" dir="2700000" algn="tl">
                    <a:srgbClr val="000000">
                      <a:alpha val="43137"/>
                    </a:srgbClr>
                  </a:outerShdw>
                </a:effectLst>
                <a:latin typeface="Arial Black" pitchFamily="34" charset="0"/>
              </a:rPr>
              <a:t> Serta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Kaum</a:t>
            </a:r>
            <a:r>
              <a:rPr lang="en-US" sz="3400" b="1" dirty="0">
                <a:ln>
                  <a:solidFill>
                    <a:srgbClr val="FFFF00"/>
                  </a:solidFill>
                </a:ln>
                <a:effectLst>
                  <a:outerShdw blurRad="38100" dist="38100" dir="2700000" algn="tl">
                    <a:srgbClr val="000000">
                      <a:alpha val="43137"/>
                    </a:srgbClr>
                  </a:outerShdw>
                </a:effectLst>
                <a:latin typeface="Arial Black" pitchFamily="34" charset="0"/>
              </a:rPr>
              <a:t> </a:t>
            </a:r>
            <a:r>
              <a:rPr lang="en-US" sz="3400" b="1" dirty="0" err="1">
                <a:ln>
                  <a:solidFill>
                    <a:srgbClr val="FFFF00"/>
                  </a:solidFill>
                </a:ln>
                <a:effectLst>
                  <a:outerShdw blurRad="38100" dist="38100" dir="2700000" algn="tl">
                    <a:srgbClr val="000000">
                      <a:alpha val="43137"/>
                    </a:srgbClr>
                  </a:outerShdw>
                </a:effectLst>
                <a:latin typeface="Arial Black" pitchFamily="34" charset="0"/>
              </a:rPr>
              <a:t>Kerabatnya</a:t>
            </a:r>
            <a:r>
              <a:rPr lang="en-US" sz="3400" b="1" dirty="0">
                <a:ln>
                  <a:solidFill>
                    <a:srgbClr val="FFFF00"/>
                  </a:solidFill>
                </a:ln>
                <a:effectLst>
                  <a:outerShdw blurRad="38100" dist="38100" dir="2700000" algn="tl">
                    <a:srgbClr val="000000">
                      <a:alpha val="43137"/>
                    </a:srgbClr>
                  </a:outerShdw>
                </a:effectLst>
                <a:latin typeface="Arial Black" pitchFamily="34" charset="0"/>
              </a:rPr>
              <a:t>.</a:t>
            </a:r>
            <a:endParaRPr lang="en-US" sz="3400" dirty="0">
              <a:ln>
                <a:solidFill>
                  <a:srgbClr val="FFFF00"/>
                </a:solidFill>
              </a:ln>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NADHIRAH\Pictures\Background-21.jpg"/>
          <p:cNvPicPr>
            <a:picLocks noChangeAspect="1" noChangeArrowheads="1"/>
          </p:cNvPicPr>
          <p:nvPr/>
        </p:nvPicPr>
        <p:blipFill>
          <a:blip r:embed="rId2"/>
          <a:srcRect/>
          <a:stretch>
            <a:fillRect/>
          </a:stretch>
        </p:blipFill>
        <p:spPr bwMode="auto">
          <a:xfrm>
            <a:off x="0" y="0"/>
            <a:ext cx="9144000" cy="6860327"/>
          </a:xfrm>
          <a:prstGeom prst="rect">
            <a:avLst/>
          </a:prstGeom>
          <a:noFill/>
        </p:spPr>
      </p:pic>
      <p:sp>
        <p:nvSpPr>
          <p:cNvPr id="3" name="Text Box 57"/>
          <p:cNvSpPr txBox="1">
            <a:spLocks noChangeArrowheads="1"/>
          </p:cNvSpPr>
          <p:nvPr/>
        </p:nvSpPr>
        <p:spPr bwMode="auto">
          <a:xfrm>
            <a:off x="152400" y="322263"/>
            <a:ext cx="8839200" cy="6001643"/>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Ya</a:t>
            </a:r>
            <a:r>
              <a:rPr lang="en-US" sz="3200" b="1" dirty="0">
                <a:ln>
                  <a:solidFill>
                    <a:srgbClr val="FFFF00"/>
                  </a:solidFill>
                </a:ln>
                <a:effectLst>
                  <a:outerShdw blurRad="38100" dist="38100" dir="2700000" algn="tl">
                    <a:srgbClr val="000000">
                      <a:alpha val="43137"/>
                    </a:srgbClr>
                  </a:outerShdw>
                </a:effectLst>
                <a:latin typeface="Arial Black" pitchFamily="34" charset="0"/>
              </a:rPr>
              <a:t> Allah,</a:t>
            </a:r>
          </a:p>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Pemangku</a:t>
            </a:r>
            <a:r>
              <a:rPr lang="en-US" sz="3200" b="1" dirty="0">
                <a:ln>
                  <a:solidFill>
                    <a:srgbClr val="FFFF00"/>
                  </a:solidFill>
                </a:ln>
                <a:effectLst>
                  <a:outerShdw blurRad="38100" dist="38100" dir="2700000" algn="tl">
                    <a:srgbClr val="000000">
                      <a:alpha val="43137"/>
                    </a:srgbClr>
                  </a:outerShdw>
                </a:effectLst>
                <a:latin typeface="Arial Black" pitchFamily="34" charset="0"/>
              </a:rPr>
              <a:t> Raja,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Tengku</a:t>
            </a:r>
            <a:r>
              <a:rPr lang="en-US" sz="3200" b="1" dirty="0">
                <a:ln>
                  <a:solidFill>
                    <a:srgbClr val="FFFF00"/>
                  </a:solidFill>
                </a:ln>
                <a:effectLst>
                  <a:outerShdw blurRad="38100" dist="38100" dir="2700000" algn="tl">
                    <a:srgbClr val="000000">
                      <a:alpha val="43137"/>
                    </a:srgbClr>
                  </a:outerShdw>
                </a:effectLst>
                <a:latin typeface="Arial Black" pitchFamily="34" charset="0"/>
              </a:rPr>
              <a:t> Mohammad Ismail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Ibna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a:ln>
                  <a:solidFill>
                    <a:srgbClr val="FFFF00"/>
                  </a:solidFill>
                </a:ln>
                <a:effectLst>
                  <a:outerShdw blurRad="38100" dist="38100" dir="2700000" algn="tl">
                    <a:srgbClr val="000000">
                      <a:alpha val="43137"/>
                    </a:srgbClr>
                  </a:outerShdw>
                </a:effectLst>
                <a:latin typeface="Arial Black" pitchFamily="34" charset="0"/>
              </a:rPr>
              <a:t>Al-</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Wathiqi</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Billah</a:t>
            </a:r>
            <a:r>
              <a:rPr lang="en-US" sz="3200" b="1" dirty="0">
                <a:ln>
                  <a:solidFill>
                    <a:srgbClr val="FFFF00"/>
                  </a:solidFill>
                </a:ln>
                <a:effectLst>
                  <a:outerShdw blurRad="38100" dist="38100" dir="2700000" algn="tl">
                    <a:srgbClr val="000000">
                      <a:alpha val="43137"/>
                    </a:srgbClr>
                  </a:outerShdw>
                </a:effectLst>
                <a:latin typeface="Arial Black" pitchFamily="34" charset="0"/>
              </a:rPr>
              <a:t> Sultan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Mizan</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Zainal</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Abidin</a:t>
            </a:r>
            <a:r>
              <a:rPr lang="en-US" sz="3200" b="1" dirty="0">
                <a:ln>
                  <a:solidFill>
                    <a:srgbClr val="FFFF00"/>
                  </a:solidFill>
                </a:ln>
                <a:effectLst>
                  <a:outerShdw blurRad="38100" dist="38100" dir="2700000" algn="tl">
                    <a:srgbClr val="000000">
                      <a:alpha val="43137"/>
                    </a:srgbClr>
                  </a:outerShdw>
                </a:effectLst>
                <a:latin typeface="Arial Black" pitchFamily="34" charset="0"/>
              </a:rPr>
              <a:t>.</a:t>
            </a:r>
          </a:p>
          <a:p>
            <a:pPr algn="ctr">
              <a:tabLst>
                <a:tab pos="3544888" algn="l"/>
              </a:tabLst>
              <a:defRPr/>
            </a:pPr>
            <a:endParaRPr lang="en-US" sz="3200" b="1" dirty="0">
              <a:ln>
                <a:solidFill>
                  <a:srgbClr val="FFFF00"/>
                </a:solidFill>
              </a:ln>
              <a:effectLst>
                <a:outerShdw blurRad="38100" dist="38100" dir="2700000" algn="tl">
                  <a:srgbClr val="000000">
                    <a:alpha val="43137"/>
                  </a:srgbClr>
                </a:outerShdw>
              </a:effectLst>
              <a:latin typeface="Arial Black" pitchFamily="34" charset="0"/>
            </a:endParaRPr>
          </a:p>
          <a:p>
            <a:pPr algn="ctr">
              <a:tabLst>
                <a:tab pos="3544888" algn="l"/>
              </a:tabLst>
              <a:defRPr/>
            </a:pPr>
            <a:r>
              <a:rPr lang="en-US" sz="3200" b="1" dirty="0">
                <a:ln>
                  <a:solidFill>
                    <a:srgbClr val="FFFF00"/>
                  </a:solidFill>
                </a:ln>
                <a:effectLst>
                  <a:outerShdw blurRad="38100" dist="38100" dir="2700000" algn="tl">
                    <a:srgbClr val="000000">
                      <a:alpha val="43137"/>
                    </a:srgbClr>
                  </a:outerShdw>
                </a:effectLst>
                <a:latin typeface="Arial Black" pitchFamily="34" charset="0"/>
              </a:rPr>
              <a:t>Dan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Peliharakanlah</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Jua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Pemimpin-Pemimpinnya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Ulama-Ulamanya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Pekerja-Pekerja</a:t>
            </a:r>
            <a:r>
              <a:rPr lang="en-US" sz="3200" b="1" dirty="0">
                <a:ln>
                  <a:solidFill>
                    <a:srgbClr val="FFFF00"/>
                  </a:solidFill>
                </a:ln>
                <a:effectLst>
                  <a:outerShdw blurRad="38100" dist="38100" dir="2700000" algn="tl">
                    <a:srgbClr val="000000">
                      <a:alpha val="43137"/>
                    </a:srgbClr>
                  </a:outerShdw>
                </a:effectLst>
                <a:latin typeface="Arial Black" pitchFamily="34" charset="0"/>
              </a:rPr>
              <a:t> Serta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Seluruh</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Rakyatnya</a:t>
            </a:r>
            <a:r>
              <a:rPr lang="en-US" sz="3200" b="1" dirty="0">
                <a:ln>
                  <a:solidFill>
                    <a:srgbClr val="FFFF00"/>
                  </a:solidFill>
                </a:ln>
                <a:effectLst>
                  <a:outerShdw blurRad="38100" dist="38100" dir="2700000" algn="tl">
                    <a:srgbClr val="000000">
                      <a:alpha val="43137"/>
                    </a:srgbClr>
                  </a:outerShdw>
                </a:effectLst>
                <a:latin typeface="Arial Black" pitchFamily="34" charset="0"/>
              </a:rPr>
              <a:t> Dari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Kalangan</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Umat</a:t>
            </a:r>
            <a:r>
              <a:rPr lang="en-US" sz="3200" b="1" dirty="0">
                <a:ln>
                  <a:solidFill>
                    <a:srgbClr val="FFFF00"/>
                  </a:solidFill>
                </a:ln>
                <a:effectLst>
                  <a:outerShdw blurRad="38100" dist="38100" dir="2700000" algn="tl">
                    <a:srgbClr val="000000">
                      <a:alpha val="43137"/>
                    </a:srgbClr>
                  </a:outerShdw>
                </a:effectLst>
                <a:latin typeface="Arial Black" pitchFamily="34" charset="0"/>
              </a:rPr>
              <a:t> Islam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Dengan</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RahmatMu</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p>
          <a:p>
            <a:pPr algn="ctr">
              <a:tabLst>
                <a:tab pos="3544888" algn="l"/>
              </a:tabLst>
              <a:defRPr/>
            </a:pPr>
            <a:r>
              <a:rPr lang="en-US" sz="3200" b="1" dirty="0" err="1">
                <a:ln>
                  <a:solidFill>
                    <a:srgbClr val="FFFF00"/>
                  </a:solidFill>
                </a:ln>
                <a:effectLst>
                  <a:outerShdw blurRad="38100" dist="38100" dir="2700000" algn="tl">
                    <a:srgbClr val="000000">
                      <a:alpha val="43137"/>
                    </a:srgbClr>
                  </a:outerShdw>
                </a:effectLst>
                <a:latin typeface="Arial Black" pitchFamily="34" charset="0"/>
              </a:rPr>
              <a:t>Wahai</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Tuhan</a:t>
            </a:r>
            <a:r>
              <a:rPr lang="en-US" sz="3200" b="1" dirty="0">
                <a:ln>
                  <a:solidFill>
                    <a:srgbClr val="FFFF00"/>
                  </a:solidFill>
                </a:ln>
                <a:effectLst>
                  <a:outerShdw blurRad="38100" dist="38100" dir="2700000" algn="tl">
                    <a:srgbClr val="000000">
                      <a:alpha val="43137"/>
                    </a:srgbClr>
                  </a:outerShdw>
                </a:effectLst>
                <a:latin typeface="Arial Black" pitchFamily="34" charset="0"/>
              </a:rPr>
              <a:t> Yang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Maha</a:t>
            </a:r>
            <a:r>
              <a:rPr lang="en-US" sz="3200" b="1" dirty="0">
                <a:ln>
                  <a:solidFill>
                    <a:srgbClr val="FFFF00"/>
                  </a:solidFill>
                </a:ln>
                <a:effectLst>
                  <a:outerShdw blurRad="38100" dist="38100" dir="2700000" algn="tl">
                    <a:srgbClr val="000000">
                      <a:alpha val="43137"/>
                    </a:srgbClr>
                  </a:outerShdw>
                </a:effectLst>
                <a:latin typeface="Arial Black" pitchFamily="34" charset="0"/>
              </a:rPr>
              <a:t> </a:t>
            </a:r>
            <a:r>
              <a:rPr lang="en-US" sz="3200" b="1" dirty="0" err="1">
                <a:ln>
                  <a:solidFill>
                    <a:srgbClr val="FFFF00"/>
                  </a:solidFill>
                </a:ln>
                <a:effectLst>
                  <a:outerShdw blurRad="38100" dist="38100" dir="2700000" algn="tl">
                    <a:srgbClr val="000000">
                      <a:alpha val="43137"/>
                    </a:srgbClr>
                  </a:outerShdw>
                </a:effectLst>
                <a:latin typeface="Arial Black" pitchFamily="34" charset="0"/>
              </a:rPr>
              <a:t>Penyayang</a:t>
            </a:r>
            <a:r>
              <a:rPr lang="en-US" sz="3200" b="1" dirty="0">
                <a:ln>
                  <a:solidFill>
                    <a:srgbClr val="FFFF00"/>
                  </a:solidFill>
                </a:ln>
                <a:effectLst>
                  <a:outerShdw blurRad="38100" dist="38100" dir="2700000" algn="tl">
                    <a:srgbClr val="000000">
                      <a:alpha val="43137"/>
                    </a:srgbClr>
                  </a:outerShdw>
                </a:effectLst>
                <a:latin typeface="Arial Black" pitchFamily="34" charset="0"/>
              </a:rPr>
              <a:t>.</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8" name="Picture 1" descr="C:\Users\NADHIRAH\Pictures\Qaaf_ayat_29_.jpg"/>
            <p:cNvPicPr>
              <a:picLocks noChangeAspect="1" noChangeArrowheads="1"/>
            </p:cNvPicPr>
            <p:nvPr/>
          </p:nvPicPr>
          <p:blipFill>
            <a:blip r:embed="rId2">
              <a:lum bright="-20000" contrast="30000"/>
            </a:blip>
            <a:srcRect t="25000" r="36260"/>
            <a:stretch>
              <a:fillRect/>
            </a:stretch>
          </p:blipFill>
          <p:spPr bwMode="auto">
            <a:xfrm>
              <a:off x="0" y="0"/>
              <a:ext cx="9144000" cy="6858000"/>
            </a:xfrm>
            <a:prstGeom prst="rect">
              <a:avLst/>
            </a:prstGeom>
            <a:noFill/>
          </p:spPr>
        </p:pic>
        <p:pic>
          <p:nvPicPr>
            <p:cNvPr id="9" name="Picture 2" descr="C:\Users\NADHIRAH\Pictures\DOA2.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flipH="1">
              <a:off x="6000760" y="1214422"/>
              <a:ext cx="3143240" cy="5643578"/>
            </a:xfrm>
            <a:prstGeom prst="rect">
              <a:avLst/>
            </a:prstGeom>
            <a:noFill/>
            <a:effectLst>
              <a:softEdge rad="635000"/>
            </a:effectLst>
          </p:spPr>
        </p:pic>
      </p:grpSp>
      <p:sp>
        <p:nvSpPr>
          <p:cNvPr id="10" name="Rectangle 9"/>
          <p:cNvSpPr/>
          <p:nvPr/>
        </p:nvSpPr>
        <p:spPr>
          <a:xfrm>
            <a:off x="642942"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11" name="Text Box 60"/>
          <p:cNvSpPr txBox="1">
            <a:spLocks noChangeArrowheads="1"/>
          </p:cNvSpPr>
          <p:nvPr/>
        </p:nvSpPr>
        <p:spPr bwMode="auto">
          <a:xfrm>
            <a:off x="-71437" y="1142984"/>
            <a:ext cx="7715271"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Allah </a:t>
            </a:r>
            <a:r>
              <a:rPr lang="en-US" sz="3200" b="1" dirty="0" smtClean="0">
                <a:ln>
                  <a:solidFill>
                    <a:schemeClr val="tx1"/>
                  </a:solidFill>
                </a:ln>
                <a:solidFill>
                  <a:schemeClr val="bg1"/>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Tolonglah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himpunkanlah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mereka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di</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atas</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landasan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kebenaran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agama.Hancurkanlah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kekufuran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syirik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orang</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munafik</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juga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musuh-musuhMu</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serta</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effectLst>
                <a:latin typeface="Arial Black" pitchFamily="34" charset="0"/>
              </a:rPr>
              <a:t>musuh-musuh</a:t>
            </a:r>
            <a:r>
              <a:rPr lang="en-US" sz="3200" b="1" dirty="0" smtClean="0">
                <a:ln>
                  <a:solidFill>
                    <a:schemeClr val="tx1"/>
                  </a:solidFill>
                </a:ln>
                <a:solidFill>
                  <a:schemeClr val="bg1"/>
                </a:solidFill>
                <a:effectLst>
                  <a:glow rad="101600">
                    <a:schemeClr val="tx1">
                      <a:alpha val="60000"/>
                    </a:schemeClr>
                  </a:glow>
                </a:effectLst>
                <a:latin typeface="Arial Black" pitchFamily="34" charset="0"/>
              </a:rPr>
              <a:t> agama.</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0"/>
                                        </p:tgtEl>
                                      </p:cBhvr>
                                      <p:by x="150000" y="150000"/>
                                    </p:animScale>
                                  </p:childTnLst>
                                </p:cTn>
                              </p:par>
                              <p:par>
                                <p:cTn id="7" presetID="8" presetClass="entr" presetSubtype="32"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diamond(out)">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8" name="Picture 1" descr="C:\Users\NADHIRAH\Pictures\Qaaf_ayat_29_.jpg"/>
            <p:cNvPicPr>
              <a:picLocks noChangeAspect="1" noChangeArrowheads="1"/>
            </p:cNvPicPr>
            <p:nvPr/>
          </p:nvPicPr>
          <p:blipFill>
            <a:blip r:embed="rId2">
              <a:lum bright="-20000" contrast="30000"/>
            </a:blip>
            <a:srcRect t="25000" r="36260"/>
            <a:stretch>
              <a:fillRect/>
            </a:stretch>
          </p:blipFill>
          <p:spPr bwMode="auto">
            <a:xfrm>
              <a:off x="0" y="0"/>
              <a:ext cx="9144000" cy="6858000"/>
            </a:xfrm>
            <a:prstGeom prst="rect">
              <a:avLst/>
            </a:prstGeom>
            <a:noFill/>
          </p:spPr>
        </p:pic>
        <p:pic>
          <p:nvPicPr>
            <p:cNvPr id="9" name="Picture 2" descr="C:\Users\NADHIRAH\Pictures\DOA2.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flipH="1">
              <a:off x="6000760" y="1214422"/>
              <a:ext cx="3143240" cy="5643578"/>
            </a:xfrm>
            <a:prstGeom prst="rect">
              <a:avLst/>
            </a:prstGeom>
            <a:noFill/>
            <a:effectLst>
              <a:softEdge rad="635000"/>
            </a:effectLst>
          </p:spPr>
        </p:pic>
      </p:grpSp>
      <p:sp>
        <p:nvSpPr>
          <p:cNvPr id="10" name="Rectangle 9"/>
          <p:cNvSpPr/>
          <p:nvPr/>
        </p:nvSpPr>
        <p:spPr>
          <a:xfrm>
            <a:off x="642942"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6" name="Text Box 60"/>
          <p:cNvSpPr txBox="1">
            <a:spLocks noChangeArrowheads="1"/>
          </p:cNvSpPr>
          <p:nvPr/>
        </p:nvSpPr>
        <p:spPr bwMode="auto">
          <a:xfrm>
            <a:off x="1" y="1357298"/>
            <a:ext cx="9144032"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effectLst>
                <a:latin typeface="Arial Black" pitchFamily="34" charset="0"/>
                <a:cs typeface="+mn-cs"/>
              </a:rPr>
              <a:t>Ya</a:t>
            </a:r>
            <a:r>
              <a:rPr lang="en-US" sz="2800" b="1" dirty="0" smtClean="0">
                <a:ln>
                  <a:solidFill>
                    <a:schemeClr val="tx1"/>
                  </a:solidFill>
                </a:ln>
                <a:solidFill>
                  <a:schemeClr val="bg1"/>
                </a:solidFill>
                <a:effectLst>
                  <a:glow rad="101600">
                    <a:schemeClr val="tx1">
                      <a:alpha val="60000"/>
                    </a:schemeClr>
                  </a:glow>
                </a:effectLst>
                <a:latin typeface="Arial Black" pitchFamily="34" charset="0"/>
                <a:cs typeface="+mn-cs"/>
              </a:rPr>
              <a:t> Allah…</a:t>
            </a: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Ampunkanlah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dosa-dosa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saudara-saudara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terdahulu</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telah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beriman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janganlah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biarkan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kedengkian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dalam</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hati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terhadap</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orang-orang</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beriman.Sesungguhnya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Engkau</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Penyantun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Maha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Penyayan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endParaRPr lang="en-US" sz="2800" b="1" dirty="0" smtClean="0">
              <a:ln>
                <a:solidFill>
                  <a:schemeClr val="tx1"/>
                </a:solidFill>
              </a:ln>
              <a:solidFill>
                <a:schemeClr val="bg1"/>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Ya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Allah..</a:t>
            </a: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Jinakkanlah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hati-hati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perbaikilah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hubungan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antara</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jadikanlah</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kami</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golongan</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mendapat</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effectLst>
                <a:latin typeface="Arial Black" pitchFamily="34" charset="0"/>
              </a:rPr>
              <a:t>petunjuk</a:t>
            </a:r>
            <a:r>
              <a:rPr lang="en-US" sz="2800" b="1" dirty="0" smtClean="0">
                <a:ln>
                  <a:solidFill>
                    <a:schemeClr val="tx1"/>
                  </a:solidFill>
                </a:ln>
                <a:solidFill>
                  <a:schemeClr val="bg1"/>
                </a:solidFill>
                <a:effectLst>
                  <a:glow rad="101600">
                    <a:schemeClr val="tx1">
                      <a:alpha val="60000"/>
                    </a:schemeClr>
                  </a:glow>
                </a:effectLst>
                <a:latin typeface="Arial Black" pitchFamily="34" charset="0"/>
              </a:rPr>
              <a:t>.</a:t>
            </a:r>
          </a:p>
          <a:p>
            <a:pPr algn="ctr" fontAlgn="auto">
              <a:spcBef>
                <a:spcPts val="0"/>
              </a:spcBef>
              <a:spcAft>
                <a:spcPts val="0"/>
              </a:spcAft>
              <a:defRPr/>
            </a:pPr>
            <a:endParaRPr lang="en-US" sz="2800" b="1" dirty="0" smtClean="0">
              <a:ln>
                <a:solidFill>
                  <a:schemeClr val="tx1"/>
                </a:solidFill>
              </a:ln>
              <a:solidFill>
                <a:schemeClr val="bg1"/>
              </a:solidFill>
              <a:effectLst>
                <a:glow rad="101600">
                  <a:schemeClr val="tx1">
                    <a:alpha val="60000"/>
                  </a:schemeClr>
                </a:glow>
              </a:effectLst>
              <a:latin typeface="Arial Black" pitchFamily="34"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0"/>
                                        </p:tgtEl>
                                      </p:cBhvr>
                                      <p:by x="150000" y="150000"/>
                                    </p:animScale>
                                  </p:childTnLst>
                                </p:cTn>
                              </p:par>
                              <p:par>
                                <p:cTn id="7" presetID="7"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2000" fill="hold"/>
                                        <p:tgtEl>
                                          <p:spTgt spid="6"/>
                                        </p:tgtEl>
                                        <p:attrNameLst>
                                          <p:attrName>ppt_x</p:attrName>
                                        </p:attrNameLst>
                                      </p:cBhvr>
                                      <p:tavLst>
                                        <p:tav tm="0">
                                          <p:val>
                                            <p:strVal val="#ppt_x"/>
                                          </p:val>
                                        </p:tav>
                                        <p:tav tm="100000">
                                          <p:val>
                                            <p:strVal val="#ppt_x"/>
                                          </p:val>
                                        </p:tav>
                                      </p:tavLst>
                                    </p:anim>
                                    <p:anim calcmode="lin" valueType="num">
                                      <p:cBhvr additive="base">
                                        <p:cTn id="10"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pic>
          <p:nvPicPr>
            <p:cNvPr id="7" name="Picture 1" descr="C:\Users\NADHIRAH\Pictures\Qaaf_ayat_29_.jpg"/>
            <p:cNvPicPr>
              <a:picLocks noChangeAspect="1" noChangeArrowheads="1"/>
            </p:cNvPicPr>
            <p:nvPr/>
          </p:nvPicPr>
          <p:blipFill>
            <a:blip r:embed="rId2">
              <a:lum bright="-20000" contrast="30000"/>
            </a:blip>
            <a:srcRect t="25000" r="36260"/>
            <a:stretch>
              <a:fillRect/>
            </a:stretch>
          </p:blipFill>
          <p:spPr bwMode="auto">
            <a:xfrm>
              <a:off x="0" y="0"/>
              <a:ext cx="9144000" cy="6858000"/>
            </a:xfrm>
            <a:prstGeom prst="rect">
              <a:avLst/>
            </a:prstGeom>
            <a:noFill/>
          </p:spPr>
        </p:pic>
        <p:pic>
          <p:nvPicPr>
            <p:cNvPr id="8" name="Picture 2" descr="C:\Users\NADHIRAH\Pictures\DOA2.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flipH="1">
              <a:off x="6000760" y="1214422"/>
              <a:ext cx="3143240" cy="5643578"/>
            </a:xfrm>
            <a:prstGeom prst="rect">
              <a:avLst/>
            </a:prstGeom>
            <a:noFill/>
            <a:effectLst>
              <a:softEdge rad="635000"/>
            </a:effectLst>
          </p:spPr>
        </p:pic>
      </p:grpSp>
      <p:sp>
        <p:nvSpPr>
          <p:cNvPr id="9" name="Rectangle 8"/>
          <p:cNvSpPr/>
          <p:nvPr/>
        </p:nvSpPr>
        <p:spPr>
          <a:xfrm>
            <a:off x="642942" y="142852"/>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smtClean="0">
                <a:ln>
                  <a:solidFill>
                    <a:schemeClr val="bg1"/>
                  </a:solidFill>
                </a:ln>
                <a:effectLst>
                  <a:glow rad="101600">
                    <a:schemeClr val="tx1">
                      <a:alpha val="60000"/>
                    </a:schemeClr>
                  </a:glow>
                  <a:outerShdw blurRad="38100" dist="38100" dir="2700000" algn="tl">
                    <a:srgbClr val="000000">
                      <a:alpha val="43137"/>
                    </a:srgbClr>
                  </a:outerShdw>
                </a:effectLst>
              </a:rPr>
              <a:t>Doa</a:t>
            </a:r>
            <a:r>
              <a:rPr lang="en-US" sz="5400" b="1" dirty="0" smtClean="0">
                <a:ln>
                  <a:solidFill>
                    <a:schemeClr val="bg1"/>
                  </a:solidFill>
                </a:ln>
                <a:effectLst>
                  <a:glow rad="101600">
                    <a:schemeClr val="tx1">
                      <a:alpha val="60000"/>
                    </a:schemeClr>
                  </a:glow>
                  <a:outerShdw blurRad="38100" dist="38100" dir="2700000" algn="tl">
                    <a:srgbClr val="000000">
                      <a:alpha val="43137"/>
                    </a:srgbClr>
                  </a:outerShdw>
                </a:effectLst>
              </a:rPr>
              <a:t> :-</a:t>
            </a:r>
            <a:endParaRPr lang="ms-MY" sz="5400" b="1" dirty="0">
              <a:ln>
                <a:solidFill>
                  <a:schemeClr val="bg1"/>
                </a:solidFill>
              </a:ln>
              <a:effectLst>
                <a:glow rad="101600">
                  <a:schemeClr val="tx1">
                    <a:alpha val="60000"/>
                  </a:schemeClr>
                </a:glow>
                <a:outerShdw blurRad="38100" dist="38100" dir="2700000" algn="tl">
                  <a:srgbClr val="000000">
                    <a:alpha val="43137"/>
                  </a:srgbClr>
                </a:outerShdw>
              </a:effectLst>
            </a:endParaRPr>
          </a:p>
        </p:txBody>
      </p:sp>
      <p:sp>
        <p:nvSpPr>
          <p:cNvPr id="4" name="Text Box 60"/>
          <p:cNvSpPr txBox="1">
            <a:spLocks noChangeArrowheads="1"/>
          </p:cNvSpPr>
          <p:nvPr/>
        </p:nvSpPr>
        <p:spPr bwMode="auto">
          <a:xfrm>
            <a:off x="-32" y="1063072"/>
            <a:ext cx="9001156" cy="5509200"/>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Telah</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Menzalimi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Diri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Sendiri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Sekiranya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Engkau</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Tidak</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Mengampunkan</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Merahmati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Nescaya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Akan</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Menjadi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Orang</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Yang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Rugi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a:t>
            </a:r>
          </a:p>
          <a:p>
            <a:pPr algn="ctr" fontAlgn="auto">
              <a:spcBef>
                <a:spcPts val="0"/>
              </a:spcBef>
              <a:spcAft>
                <a:spcPts val="0"/>
              </a:spcAft>
              <a:defRPr/>
            </a:pPr>
            <a:endParaRPr lang="en-US" sz="32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Ya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Allah… </a:t>
            </a:r>
          </a:p>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Kurniakanlah</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Kepada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endParaRPr lang="en-US" sz="3200" b="1" dirty="0">
              <a:ln>
                <a:solidFill>
                  <a:schemeClr val="tx1"/>
                </a:solidFill>
              </a:ln>
              <a:solidFill>
                <a:schemeClr val="bg1"/>
              </a:solidFill>
              <a:effectLst>
                <a:glow rad="101600">
                  <a:schemeClr val="tx1">
                    <a:alpha val="60000"/>
                  </a:schemeClr>
                </a:glow>
              </a:effectLst>
              <a:latin typeface="Arial Black" pitchFamily="34" charset="0"/>
              <a:cs typeface="+mn-cs"/>
            </a:endParaRPr>
          </a:p>
          <a:p>
            <a:pPr algn="ctr" fontAlgn="auto">
              <a:spcBef>
                <a:spcPts val="0"/>
              </a:spcBef>
              <a:spcAft>
                <a:spcPts val="0"/>
              </a:spcAft>
              <a:defRPr/>
            </a:pP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Di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Dunia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Dan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Kebaikan</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Di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Akhirat</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Serta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Hindarilah</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Kami</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Dari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Seksaan</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 </a:t>
            </a:r>
            <a:r>
              <a:rPr lang="en-US" sz="3200" b="1" dirty="0" err="1">
                <a:ln>
                  <a:solidFill>
                    <a:schemeClr val="tx1"/>
                  </a:solidFill>
                </a:ln>
                <a:solidFill>
                  <a:schemeClr val="bg1"/>
                </a:solidFill>
                <a:effectLst>
                  <a:glow rad="101600">
                    <a:schemeClr val="tx1">
                      <a:alpha val="60000"/>
                    </a:schemeClr>
                  </a:glow>
                </a:effectLst>
                <a:latin typeface="Arial Black" pitchFamily="34" charset="0"/>
                <a:cs typeface="+mn-cs"/>
              </a:rPr>
              <a:t>Neraka</a:t>
            </a:r>
            <a:r>
              <a:rPr lang="en-US" sz="3200" b="1" dirty="0">
                <a:ln>
                  <a:solidFill>
                    <a:schemeClr val="tx1"/>
                  </a:solidFill>
                </a:ln>
                <a:solidFill>
                  <a:schemeClr val="bg1"/>
                </a:solidFill>
                <a:effectLst>
                  <a:glow rad="101600">
                    <a:schemeClr val="tx1">
                      <a:alpha val="60000"/>
                    </a:schemeClr>
                  </a:glow>
                </a:effectLst>
                <a:latin typeface="Arial Black" pitchFamily="34" charset="0"/>
                <a:cs typeface="+mn-cs"/>
              </a:rPr>
              <a:t>.</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par>
                                <p:cTn id="7" presetID="7" presetClass="entr" presetSubtype="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C:\Users\NADHIRAH\Pictures\islam_wallpaper01.jpg"/>
          <p:cNvPicPr>
            <a:picLocks noChangeAspect="1" noChangeArrowheads="1"/>
          </p:cNvPicPr>
          <p:nvPr/>
        </p:nvPicPr>
        <p:blipFill>
          <a:blip r:embed="rId2"/>
          <a:srcRect/>
          <a:stretch>
            <a:fillRect/>
          </a:stretch>
        </p:blipFill>
        <p:spPr bwMode="auto">
          <a:xfrm flipH="1">
            <a:off x="0" y="0"/>
            <a:ext cx="9144000" cy="6858000"/>
          </a:xfrm>
          <a:prstGeom prst="rect">
            <a:avLst/>
          </a:prstGeom>
          <a:noFill/>
        </p:spPr>
      </p:pic>
      <p:sp>
        <p:nvSpPr>
          <p:cNvPr id="9" name="Rectangle 8"/>
          <p:cNvSpPr/>
          <p:nvPr/>
        </p:nvSpPr>
        <p:spPr>
          <a:xfrm>
            <a:off x="0" y="64291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err="1">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no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10" name="Rectangle 9"/>
          <p:cNvSpPr/>
          <p:nvPr/>
        </p:nvSpPr>
        <p:spPr>
          <a:xfrm>
            <a:off x="357158" y="1714488"/>
            <a:ext cx="8229600" cy="4247317"/>
          </a:xfrm>
          <a:prstGeom prst="rect">
            <a:avLst/>
          </a:prstGeom>
        </p:spPr>
        <p:txBody>
          <a:bodyPr>
            <a:spAutoFit/>
          </a:bodyPr>
          <a:lstStyle/>
          <a:p>
            <a:pPr eaLnBrk="0" fontAlgn="auto" hangingPunct="0">
              <a:spcBef>
                <a:spcPts val="0"/>
              </a:spcBef>
              <a:spcAft>
                <a:spcPts val="0"/>
              </a:spcAft>
              <a:defRPr/>
            </a:pP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Sesungguhnya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menyuruh</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berlaku</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adil</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berbuat</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kebaikan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memberi</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bantuan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kepada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kaum</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kerabat</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melarang</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daripada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melakukan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perbuatan-perbuatan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keji</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mungkar</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kezaliman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Ia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mengajar</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dengan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suruhan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larangannya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ini</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supaya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kamu</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mengambil</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peringatan</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000" b="1" dirty="0" err="1">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mematuhinya</a:t>
            </a:r>
            <a:r>
              <a:rPr lang="en-US" sz="3000" b="1" dirty="0">
                <a:ln>
                  <a:solidFill>
                    <a:schemeClr val="tx1"/>
                  </a:solidFill>
                </a:ln>
                <a:solidFill>
                  <a:srgbClr val="FFFF00"/>
                </a:solidFill>
                <a:effectLst>
                  <a:glow rad="63500">
                    <a:schemeClr val="tx1">
                      <a:alpha val="40000"/>
                    </a:schemeClr>
                  </a:glow>
                  <a:outerShdw blurRad="38100" dist="38100" dir="2700000" algn="tl">
                    <a:srgbClr val="000000">
                      <a:alpha val="43137"/>
                    </a:srgbClr>
                  </a:outerShdw>
                </a:effectLst>
                <a:latin typeface="Arial Black" pitchFamily="34" charset="0"/>
              </a:rPr>
              <a:t>.</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NADHIRAH\Pictures\islam_wallpaper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Rectangle 8"/>
          <p:cNvSpPr>
            <a:spLocks noChangeArrowheads="1"/>
          </p:cNvSpPr>
          <p:nvPr/>
        </p:nvSpPr>
        <p:spPr bwMode="auto">
          <a:xfrm>
            <a:off x="0" y="928670"/>
            <a:ext cx="8915400" cy="528641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2800" b="1" i="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p>
          <a:p>
            <a:pPr marL="419100" indent="-382588" algn="ctr" eaLnBrk="0" fontAlgn="auto" hangingPunct="0">
              <a:lnSpc>
                <a:spcPct val="90000"/>
              </a:lnSpc>
              <a:spcBef>
                <a:spcPts val="0"/>
              </a:spcBef>
              <a:spcAft>
                <a:spcPts val="0"/>
              </a:spcAft>
              <a:defRPr/>
            </a:pP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Maka</a:t>
            </a: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Ingatlah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Allah Yang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Maha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Agung</a:t>
            </a: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Dia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Mengingatimu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endPar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Bersyukurlah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Di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Atas</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Nikmat-nikmatnya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Dia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Menambahkan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Lagi</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Nikmat</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Itu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Kepadamu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Pohonlah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endPar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endParaRPr>
          </a:p>
          <a:p>
            <a:pPr marL="419100" indent="-382588" algn="ctr" eaLnBrk="0" fontAlgn="auto" hangingPunct="0">
              <a:lnSpc>
                <a:spcPct val="90000"/>
              </a:lnSpc>
              <a:spcBef>
                <a:spcPts val="0"/>
              </a:spcBef>
              <a:spcAft>
                <a:spcPts val="0"/>
              </a:spcAft>
              <a:defRPr/>
            </a:pP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Dari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Kelebihannya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Nescaya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Diberikannya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Kepadamu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Sesungguhnya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Mengingati</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Allah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Itu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Lebih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Besar</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Faedah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Kesannya</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Dan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Ingatlah</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Allah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Mengetahui</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Apa</a:t>
            </a:r>
            <a:r>
              <a:rPr lang="en-US" sz="2800" b="1" dirty="0"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Yang </a:t>
            </a:r>
            <a:r>
              <a:rPr lang="en-US" sz="2800" b="1" dirty="0" err="1">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Kamu</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 </a:t>
            </a:r>
            <a:r>
              <a:rPr lang="en-US" sz="2800" b="1" dirty="0" err="1" smtClean="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Kerjakan</a:t>
            </a:r>
            <a:r>
              <a:rPr lang="en-US" sz="2800" b="1" dirty="0">
                <a:ln>
                  <a:solidFill>
                    <a:schemeClr val="tx1"/>
                  </a:solidFill>
                </a:ln>
                <a:solidFill>
                  <a:srgbClr val="FFFF00"/>
                </a:solidFill>
                <a:effectLst>
                  <a:glow rad="63500">
                    <a:schemeClr val="tx1">
                      <a:alpha val="40000"/>
                    </a:schemeClr>
                  </a:glow>
                  <a:outerShdw blurRad="38100" dist="38100" dir="2700000" algn="tl">
                    <a:srgbClr val="000000"/>
                  </a:outerShdw>
                </a:effectLst>
                <a:latin typeface="Arial Black" pitchFamily="34" charset="0"/>
              </a:rPr>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0" y="0"/>
            <a:ext cx="9144000" cy="7143753"/>
            <a:chOff x="0" y="0"/>
            <a:chExt cx="9144000" cy="7143753"/>
          </a:xfrm>
        </p:grpSpPr>
        <p:pic>
          <p:nvPicPr>
            <p:cNvPr id="29697" name="Picture 1" descr="C:\Users\NADHIRAH\Pictures\abstract-design.jpg"/>
            <p:cNvPicPr>
              <a:picLocks noChangeAspect="1" noChangeArrowheads="1"/>
            </p:cNvPicPr>
            <p:nvPr/>
          </p:nvPicPr>
          <p:blipFill>
            <a:blip r:embed="rId2"/>
            <a:srcRect/>
            <a:stretch>
              <a:fillRect/>
            </a:stretch>
          </p:blipFill>
          <p:spPr bwMode="auto">
            <a:xfrm>
              <a:off x="0" y="0"/>
              <a:ext cx="9144000" cy="6858000"/>
            </a:xfrm>
            <a:prstGeom prst="rect">
              <a:avLst/>
            </a:prstGeom>
            <a:noFill/>
            <a:effectLst/>
          </p:spPr>
        </p:pic>
        <p:pic>
          <p:nvPicPr>
            <p:cNvPr id="15" name="Picture 4" descr="C:\Users\NADHIRAH\Pictures\masjid istandbul.jpg"/>
            <p:cNvPicPr>
              <a:picLocks noChangeAspect="1" noChangeArrowheads="1"/>
            </p:cNvPicPr>
            <p:nvPr/>
          </p:nvPicPr>
          <p:blipFill>
            <a:blip r:embed="rId3"/>
            <a:srcRect/>
            <a:stretch>
              <a:fillRect/>
            </a:stretch>
          </p:blipFill>
          <p:spPr bwMode="auto">
            <a:xfrm flipH="1">
              <a:off x="0" y="1876936"/>
              <a:ext cx="5143504" cy="4981064"/>
            </a:xfrm>
            <a:prstGeom prst="rect">
              <a:avLst/>
            </a:prstGeom>
            <a:noFill/>
            <a:effectLst>
              <a:softEdge rad="635000"/>
            </a:effectLst>
          </p:spPr>
        </p:pic>
        <p:pic>
          <p:nvPicPr>
            <p:cNvPr id="16" name="Picture 3" descr="C:\Users\NADHIRAH\Pictures\sholat_jamaah_pakarfisika.jpg"/>
            <p:cNvPicPr>
              <a:picLocks noChangeAspect="1" noChangeArrowheads="1"/>
            </p:cNvPicPr>
            <p:nvPr/>
          </p:nvPicPr>
          <p:blipFill>
            <a:blip r:embed="rId4"/>
            <a:srcRect/>
            <a:stretch>
              <a:fillRect/>
            </a:stretch>
          </p:blipFill>
          <p:spPr bwMode="auto">
            <a:xfrm flipH="1">
              <a:off x="3000364" y="3714752"/>
              <a:ext cx="5643570" cy="3429001"/>
            </a:xfrm>
            <a:prstGeom prst="rect">
              <a:avLst/>
            </a:prstGeom>
            <a:noFill/>
            <a:effectLst>
              <a:softEdge rad="635000"/>
            </a:effectLst>
          </p:spPr>
        </p:pic>
      </p:grpSp>
      <p:sp>
        <p:nvSpPr>
          <p:cNvPr id="18" name="Text Box 2"/>
          <p:cNvSpPr txBox="1">
            <a:spLocks noChangeArrowheads="1"/>
          </p:cNvSpPr>
          <p:nvPr/>
        </p:nvSpPr>
        <p:spPr bwMode="auto">
          <a:xfrm>
            <a:off x="285720" y="2143116"/>
            <a:ext cx="8858280" cy="2556727"/>
          </a:xfrm>
          <a:prstGeom prst="rect">
            <a:avLst/>
          </a:prstGeom>
          <a:no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betulkan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saf</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lurus</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termasuk</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kesempurnaan</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solat</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4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17" name="Rounded Rectangle 16"/>
          <p:cNvSpPr/>
          <p:nvPr/>
        </p:nvSpPr>
        <p:spPr>
          <a:xfrm>
            <a:off x="0" y="-24"/>
            <a:ext cx="9144000" cy="1571612"/>
          </a:xfrm>
          <a:prstGeom prst="roundRect">
            <a:avLst/>
          </a:prstGeom>
          <a:solidFill>
            <a:srgbClr val="00B0F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chemeClr val="bg1"/>
                </a:solidFill>
                <a:effectLst>
                  <a:glow rad="101600">
                    <a:schemeClr val="tx1">
                      <a:alpha val="60000"/>
                    </a:schemeClr>
                  </a:glow>
                  <a:outerShdw blurRad="38100" dist="38100" dir="2700000" algn="tl">
                    <a:srgbClr val="000000">
                      <a:alpha val="43137"/>
                    </a:srgbClr>
                  </a:outerShdw>
                </a:effectLst>
              </a:rPr>
              <a:t>أقيموا الصلاة..........</a:t>
            </a:r>
          </a:p>
          <a:p>
            <a:pPr algn="ctr"/>
            <a:r>
              <a:rPr lang="en-US" sz="4800" b="1" dirty="0" err="1" smtClean="0">
                <a:solidFill>
                  <a:schemeClr val="bg1"/>
                </a:solidFill>
                <a:effectLst>
                  <a:glow rad="101600">
                    <a:schemeClr val="tx1">
                      <a:alpha val="60000"/>
                    </a:schemeClr>
                  </a:glow>
                  <a:outerShdw blurRad="38100" dist="38100" dir="2700000" algn="tl">
                    <a:srgbClr val="000000">
                      <a:alpha val="43137"/>
                    </a:srgbClr>
                  </a:outerShdw>
                </a:effectLst>
              </a:rPr>
              <a:t>Dirikanlah</a:t>
            </a:r>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4800" b="1" dirty="0" err="1" smtClean="0">
                <a:solidFill>
                  <a:schemeClr val="bg1"/>
                </a:solidFill>
                <a:effectLst>
                  <a:glow rad="101600">
                    <a:schemeClr val="tx1">
                      <a:alpha val="60000"/>
                    </a:schemeClr>
                  </a:glow>
                  <a:outerShdw blurRad="38100" dist="38100" dir="2700000" algn="tl">
                    <a:srgbClr val="000000">
                      <a:alpha val="43137"/>
                    </a:srgbClr>
                  </a:outerShdw>
                </a:effectLst>
              </a:rPr>
              <a:t>solat</a:t>
            </a:r>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rPr>
              <a:t>……..</a:t>
            </a:r>
            <a:endParaRPr lang="ms-MY" sz="4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ransition spd="slow"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par>
                                <p:cTn id="8" presetID="26" presetClass="emph" presetSubtype="0" fill="hold" grpId="0" nodeType="withEffect">
                                  <p:stCondLst>
                                    <p:cond delay="0"/>
                                  </p:stCondLst>
                                  <p:childTnLst>
                                    <p:animEffect transition="out" filter="fade">
                                      <p:cBhvr>
                                        <p:cTn id="9" dur="2000" tmFilter="0, 0; .2, .5; .8, .5; 1, 0"/>
                                        <p:tgtEl>
                                          <p:spTgt spid="17"/>
                                        </p:tgtEl>
                                      </p:cBhvr>
                                    </p:animEffect>
                                    <p:animScale>
                                      <p:cBhvr>
                                        <p:cTn id="10" dur="10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2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2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2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162122" y="214290"/>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Text Box 2"/>
          <p:cNvSpPr txBox="1">
            <a:spLocks noChangeArrowheads="1"/>
          </p:cNvSpPr>
          <p:nvPr/>
        </p:nvSpPr>
        <p:spPr bwMode="auto">
          <a:xfrm>
            <a:off x="142844" y="3894694"/>
            <a:ext cx="8839200" cy="2248950"/>
          </a:xfrm>
          <a:prstGeom prst="rect">
            <a:avLst/>
          </a:prstGeom>
          <a:solidFill>
            <a:srgbClr val="00B0F0">
              <a:alpha val="4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wasiatkan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diriMu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diriku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Allah.Maka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12" name="Rectangle 11"/>
          <p:cNvSpPr/>
          <p:nvPr/>
        </p:nvSpPr>
        <p:spPr>
          <a:xfrm>
            <a:off x="714348" y="1357298"/>
            <a:ext cx="7715304" cy="2308324"/>
          </a:xfrm>
          <a:prstGeom prst="rect">
            <a:avLst/>
          </a:prstGeom>
        </p:spPr>
        <p:txBody>
          <a:bodyPr wrap="square">
            <a:spAutoFit/>
          </a:bodyPr>
          <a:lstStyle/>
          <a:p>
            <a:pPr algn="ctr" rtl="1"/>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فَيَا عِبَادَ اللهِ </a:t>
            </a: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a:t>
            </a:r>
            <a:endParaRPr lang="en-US" sz="4800" b="1" dirty="0" smtClean="0">
              <a:solidFill>
                <a:srgbClr val="FFFF00"/>
              </a:solidFill>
              <a:effectLst>
                <a:glow rad="101600">
                  <a:schemeClr val="tx1">
                    <a:alpha val="60000"/>
                  </a:schemeClr>
                </a:glow>
              </a:effectLst>
              <a:latin typeface="Traditional Arabic" pitchFamily="2" charset="-78"/>
              <a:cs typeface="Traditional Arabic" pitchFamily="2" charset="-78"/>
            </a:endParaRPr>
          </a:p>
          <a:p>
            <a:pPr algn="ctr" rtl="1"/>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اتَّقُوْا </a:t>
            </a: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اللهَ،وَأُوْصِيْكُمْ وَإِيَّايَ بِتَقْوَى اللهِ</a:t>
            </a: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a:t>
            </a:r>
            <a:endParaRPr lang="en-US" sz="4800" b="1" dirty="0" smtClean="0">
              <a:solidFill>
                <a:srgbClr val="FFFF00"/>
              </a:solidFill>
              <a:effectLst>
                <a:glow rad="101600">
                  <a:schemeClr val="tx1">
                    <a:alpha val="60000"/>
                  </a:schemeClr>
                </a:glow>
              </a:effectLst>
              <a:latin typeface="Traditional Arabic" pitchFamily="2" charset="-78"/>
              <a:cs typeface="Traditional Arabic" pitchFamily="2" charset="-78"/>
            </a:endParaRPr>
          </a:p>
          <a:p>
            <a:pPr algn="ctr" rtl="1"/>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فَقَدْ </a:t>
            </a:r>
            <a:r>
              <a:rPr lang="ar-SA" sz="4800" b="1" dirty="0" smtClean="0">
                <a:solidFill>
                  <a:srgbClr val="FFFF00"/>
                </a:solidFill>
                <a:effectLst>
                  <a:glow rad="101600">
                    <a:schemeClr val="tx1">
                      <a:alpha val="60000"/>
                    </a:schemeClr>
                  </a:glow>
                </a:effectLst>
                <a:latin typeface="Traditional Arabic" pitchFamily="2" charset="-78"/>
                <a:cs typeface="Traditional Arabic" pitchFamily="2" charset="-78"/>
              </a:rPr>
              <a:t>فَازَ الْمُتَّقُوْنَ</a:t>
            </a:r>
            <a:endParaRPr lang="ms-MY" sz="4800" b="1" dirty="0">
              <a:ln>
                <a:solidFill>
                  <a:schemeClr val="bg1"/>
                </a:solidFill>
              </a:ln>
              <a:solidFill>
                <a:srgbClr val="FFFF00"/>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0"/>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2000" fill="hold"/>
                                        <p:tgtEl>
                                          <p:spTgt spid="12"/>
                                        </p:tgtEl>
                                        <p:attrNameLst>
                                          <p:attrName>ppt_x</p:attrName>
                                        </p:attrNameLst>
                                      </p:cBhvr>
                                      <p:tavLst>
                                        <p:tav tm="0">
                                          <p:val>
                                            <p:strVal val="#ppt_x"/>
                                          </p:val>
                                        </p:tav>
                                        <p:tav tm="100000">
                                          <p:val>
                                            <p:strVal val="#ppt_x"/>
                                          </p:val>
                                        </p:tav>
                                      </p:tavLst>
                                    </p:anim>
                                    <p:anim calcmode="lin" valueType="num">
                                      <p:cBhvr additive="base">
                                        <p:cTn id="10" dur="2000" fill="hold"/>
                                        <p:tgtEl>
                                          <p:spTgt spid="12"/>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162122" y="214290"/>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AutoShape 8"/>
          <p:cNvSpPr>
            <a:spLocks noChangeArrowheads="1"/>
          </p:cNvSpPr>
          <p:nvPr/>
        </p:nvSpPr>
        <p:spPr bwMode="auto">
          <a:xfrm>
            <a:off x="1428728" y="3000372"/>
            <a:ext cx="6429420" cy="107157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Tingkatkan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takwa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Allah.</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5" name="Oval 14"/>
          <p:cNvSpPr/>
          <p:nvPr/>
        </p:nvSpPr>
        <p:spPr>
          <a:xfrm>
            <a:off x="2357422" y="1214422"/>
            <a:ext cx="4714908" cy="1643074"/>
          </a:xfrm>
          <a:prstGeom prst="ellipse">
            <a:avLst/>
          </a:prstGeom>
          <a:solidFill>
            <a:srgbClr val="21872B"/>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n>
                  <a:solidFill>
                    <a:schemeClr val="tx1"/>
                  </a:solidFill>
                </a:ln>
                <a:effectLst>
                  <a:glow rad="101600">
                    <a:schemeClr val="tx1">
                      <a:alpha val="60000"/>
                    </a:schemeClr>
                  </a:glow>
                </a:effectLst>
                <a:latin typeface="Arial Black" pitchFamily="34" charset="0"/>
              </a:rPr>
              <a:t>Marilah</a:t>
            </a:r>
            <a:r>
              <a:rPr lang="en-US" sz="4800" dirty="0" smtClean="0">
                <a:ln>
                  <a:solidFill>
                    <a:schemeClr val="tx1"/>
                  </a:solidFill>
                </a:ln>
                <a:effectLst>
                  <a:glow rad="101600">
                    <a:schemeClr val="tx1">
                      <a:alpha val="60000"/>
                    </a:schemeClr>
                  </a:glow>
                </a:effectLst>
                <a:latin typeface="Arial Black" pitchFamily="34" charset="0"/>
              </a:rPr>
              <a:t> </a:t>
            </a:r>
            <a:endParaRPr lang="ms-MY" sz="4800" dirty="0">
              <a:ln>
                <a:solidFill>
                  <a:schemeClr val="tx1"/>
                </a:solidFill>
              </a:ln>
              <a:effectLst>
                <a:glow rad="101600">
                  <a:schemeClr val="tx1">
                    <a:alpha val="60000"/>
                  </a:schemeClr>
                </a:glow>
              </a:effectLst>
              <a:latin typeface="Arial Black" pitchFamily="34" charset="0"/>
            </a:endParaRPr>
          </a:p>
        </p:txBody>
      </p:sp>
      <p:sp>
        <p:nvSpPr>
          <p:cNvPr id="16" name="AutoShape 8"/>
          <p:cNvSpPr>
            <a:spLocks noChangeArrowheads="1"/>
          </p:cNvSpPr>
          <p:nvPr/>
        </p:nvSpPr>
        <p:spPr bwMode="auto">
          <a:xfrm>
            <a:off x="1500166" y="4214818"/>
            <a:ext cx="6429420" cy="107157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ilmu</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7" name="AutoShape 8"/>
          <p:cNvSpPr>
            <a:spLocks noChangeArrowheads="1"/>
          </p:cNvSpPr>
          <p:nvPr/>
        </p:nvSpPr>
        <p:spPr bwMode="auto">
          <a:xfrm>
            <a:off x="1500166" y="5429264"/>
            <a:ext cx="6429420" cy="107157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Kejayaan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&amp;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Kesejahteraan</a:t>
            </a:r>
            <a:endPar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hidup</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bagi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bertaqwa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down)">
                                      <p:cBhvr>
                                        <p:cTn id="13" dur="500"/>
                                        <p:tgtEl>
                                          <p:spTgt spid="16">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down)">
                                      <p:cBhvr>
                                        <p:cTn id="16" dur="500"/>
                                        <p:tgtEl>
                                          <p:spTgt spid="16">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bg/>
                                          </p:spTgt>
                                        </p:tgtEl>
                                        <p:attrNameLst>
                                          <p:attrName>style.visibility</p:attrName>
                                        </p:attrNameLst>
                                      </p:cBhvr>
                                      <p:to>
                                        <p:strVal val="visible"/>
                                      </p:to>
                                    </p:set>
                                    <p:animEffect transition="in" filter="wipe(down)">
                                      <p:cBhvr>
                                        <p:cTn id="19" dur="500"/>
                                        <p:tgtEl>
                                          <p:spTgt spid="17">
                                            <p:bg/>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down)">
                                      <p:cBhvr>
                                        <p:cTn id="22" dur="500"/>
                                        <p:tgtEl>
                                          <p:spTgt spid="17">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wipe(down)">
                                      <p:cBhvr>
                                        <p:cTn id="2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6" grpId="0" build="allAtOnce" animBg="1"/>
      <p:bldP spid="1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1" name="TextBox 10"/>
          <p:cNvSpPr txBox="1"/>
          <p:nvPr/>
        </p:nvSpPr>
        <p:spPr>
          <a:xfrm>
            <a:off x="0" y="4214818"/>
            <a:ext cx="9144000" cy="523220"/>
          </a:xfrm>
          <a:prstGeom prst="rect">
            <a:avLst/>
          </a:prstGeom>
          <a:noFill/>
        </p:spPr>
        <p:txBody>
          <a:bodyPr>
            <a:spAutoFit/>
          </a:bodyPr>
          <a:lstStyle/>
          <a:p>
            <a:pPr algn="ctr" fontAlgn="auto">
              <a:spcBef>
                <a:spcPts val="0"/>
              </a:spcBef>
              <a:spcAft>
                <a:spcPts val="0"/>
              </a:spcAft>
              <a:defRPr/>
            </a:pPr>
            <a:r>
              <a:rPr lang="en-US" sz="2800" b="1" dirty="0"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3 </a:t>
            </a:r>
            <a:r>
              <a:rPr lang="en-US" sz="2800" b="1" dirty="0" err="1"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Zulhijjah</a:t>
            </a:r>
            <a:r>
              <a:rPr lang="en-US" sz="2800" b="1" dirty="0"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1430 / </a:t>
            </a:r>
            <a:r>
              <a:rPr lang="en-US" sz="2800" b="1" smtClean="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20 November, 2009</a:t>
            </a:r>
            <a:endParaRPr lang="en-US" sz="2800" b="1" dirty="0">
              <a:ln w="18415" cmpd="sng">
                <a:solidFill>
                  <a:sysClr val="windowText" lastClr="000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12" name="Rectangle 11"/>
          <p:cNvSpPr/>
          <p:nvPr/>
        </p:nvSpPr>
        <p:spPr>
          <a:xfrm>
            <a:off x="933424" y="4558737"/>
            <a:ext cx="7053534" cy="584775"/>
          </a:xfrm>
          <a:prstGeom prst="rect">
            <a:avLst/>
          </a:prstGeom>
        </p:spPr>
        <p:txBody>
          <a:bodyPr wrap="none">
            <a:spAutoFit/>
          </a:bodyPr>
          <a:lstStyle/>
          <a:p>
            <a:pPr algn="ctr"/>
            <a:r>
              <a:rPr lang="en-US" sz="3200" i="1" dirty="0" smtClean="0">
                <a:ln>
                  <a:solidFill>
                    <a:sysClr val="windowText" lastClr="000000"/>
                  </a:solidFill>
                </a:ln>
                <a:solidFill>
                  <a:srgbClr val="FFC000"/>
                </a:solidFill>
                <a:effectLst>
                  <a:glow rad="101600">
                    <a:schemeClr val="tx1">
                      <a:alpha val="60000"/>
                    </a:schemeClr>
                  </a:glow>
                </a:effectLst>
                <a:latin typeface="Berlin Sans FB Demi" pitchFamily="34" charset="0"/>
              </a:rPr>
              <a:t>http://e-khutbah.terengganu.gov.my</a:t>
            </a:r>
            <a:endParaRPr lang="en-US" sz="3200" i="1" dirty="0">
              <a:ln>
                <a:solidFill>
                  <a:sysClr val="windowText" lastClr="000000"/>
                </a:solidFill>
              </a:ln>
              <a:solidFill>
                <a:srgbClr val="FFC000"/>
              </a:solidFill>
              <a:effectLst>
                <a:glow rad="101600">
                  <a:schemeClr val="tx1">
                    <a:alpha val="60000"/>
                  </a:schemeClr>
                </a:glow>
              </a:effectLst>
              <a:latin typeface="Berlin Sans FB Demi" pitchFamily="34" charset="0"/>
            </a:endParaRPr>
          </a:p>
        </p:txBody>
      </p:sp>
      <p:sp>
        <p:nvSpPr>
          <p:cNvPr id="13" name="Title 1"/>
          <p:cNvSpPr txBox="1">
            <a:spLocks/>
          </p:cNvSpPr>
          <p:nvPr/>
        </p:nvSpPr>
        <p:spPr>
          <a:xfrm>
            <a:off x="381000" y="0"/>
            <a:ext cx="8229600" cy="10715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rPr>
              <a:t>Tajuk Khutbah Hari ini ……</a:t>
            </a:r>
            <a:endParaRPr kumimoji="0" lang="en-US" sz="4400" b="1" i="0" u="none" strike="noStrike" kern="1200" cap="none" spc="0" normalizeH="0" baseline="0" noProof="0" dirty="0">
              <a:ln>
                <a:noFill/>
              </a:ln>
              <a:solidFill>
                <a:schemeClr val="bg1"/>
              </a:solidFill>
              <a:effectLst>
                <a:glow rad="228600">
                  <a:schemeClr val="tx1">
                    <a:alpha val="40000"/>
                  </a:schemeClr>
                </a:glow>
                <a:outerShdw blurRad="38100" dist="38100" dir="2700000" algn="tl">
                  <a:srgbClr val="000000">
                    <a:alpha val="43137"/>
                  </a:srgbClr>
                </a:outerShdw>
              </a:effectLst>
              <a:uLnTx/>
              <a:uFillTx/>
              <a:latin typeface="Aharoni" pitchFamily="2" charset="-79"/>
              <a:ea typeface="+mj-ea"/>
              <a:cs typeface="Aharoni" pitchFamily="2" charset="-79"/>
            </a:endParaRPr>
          </a:p>
        </p:txBody>
      </p:sp>
      <p:sp>
        <p:nvSpPr>
          <p:cNvPr id="14" name="TextBox 13"/>
          <p:cNvSpPr txBox="1"/>
          <p:nvPr/>
        </p:nvSpPr>
        <p:spPr>
          <a:xfrm>
            <a:off x="428596" y="2285992"/>
            <a:ext cx="8215370"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smtClean="0">
                <a:ln w="57150">
                  <a:solidFill>
                    <a:schemeClr val="tx1"/>
                  </a:solidFill>
                </a:ln>
                <a:solidFill>
                  <a:schemeClr val="accent6">
                    <a:lumMod val="75000"/>
                  </a:schemeClr>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Ashley Crawford" pitchFamily="82" charset="0"/>
              </a:rPr>
              <a:t>BAHAYA WABAK PENYAKIT TAUN</a:t>
            </a:r>
            <a:endParaRPr lang="ms-MY" sz="5400" b="1" spc="50" dirty="0">
              <a:ln w="57150">
                <a:solidFill>
                  <a:schemeClr val="tx1"/>
                </a:solidFill>
              </a:ln>
              <a:solidFill>
                <a:schemeClr val="accent6">
                  <a:lumMod val="75000"/>
                </a:schemeClr>
              </a:solidFill>
              <a:effectLst>
                <a:glow rad="139700">
                  <a:schemeClr val="tx1">
                    <a:alpha val="40000"/>
                  </a:schemeClr>
                </a:glow>
                <a:outerShdw blurRad="76200" dist="50800" dir="5400000" algn="tl" rotWithShape="0">
                  <a:srgbClr val="000000">
                    <a:alpha val="65000"/>
                  </a:srgbClr>
                </a:outerShdw>
                <a:reflection blurRad="6350" stA="50000" endA="300" endPos="50000" dist="29997" dir="5400000" sy="-100000" algn="bl" rotWithShape="0"/>
              </a:effectLst>
              <a:latin typeface="Ashley Crawford"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edge">
                                      <p:cBhvr>
                                        <p:cTn id="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1" name="Rectangle 10"/>
          <p:cNvSpPr/>
          <p:nvPr/>
        </p:nvSpPr>
        <p:spPr>
          <a:xfrm>
            <a:off x="4572000" y="2714620"/>
            <a:ext cx="3500462" cy="1714512"/>
          </a:xfrm>
          <a:prstGeom prst="rect">
            <a:avLst/>
          </a:prstGeom>
          <a:solidFill>
            <a:srgbClr val="0000FF"/>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Bukan</a:t>
            </a:r>
            <a:r>
              <a:rPr lang="en-US" sz="32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32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Suatu</a:t>
            </a:r>
            <a:r>
              <a:rPr lang="en-US" sz="32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Yang </a:t>
            </a:r>
            <a:r>
              <a:rPr lang="en-US" sz="32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Asing</a:t>
            </a:r>
            <a:endParaRPr lang="en-US" sz="32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3" name="TextBox 12"/>
          <p:cNvSpPr txBox="1"/>
          <p:nvPr/>
        </p:nvSpPr>
        <p:spPr>
          <a:xfrm>
            <a:off x="2714612" y="1214422"/>
            <a:ext cx="3214710" cy="1323439"/>
          </a:xfrm>
          <a:prstGeom prst="rect">
            <a:avLst/>
          </a:prstGeom>
          <a:solidFill>
            <a:srgbClr val="FF0000"/>
          </a:solidFill>
          <a:ln>
            <a:solidFill>
              <a:schemeClr val="bg1"/>
            </a:solidFill>
          </a:ln>
          <a:effectLst>
            <a:glow rad="101600">
              <a:schemeClr val="accent2">
                <a:satMod val="175000"/>
                <a:alpha val="40000"/>
              </a:schemeClr>
            </a:glo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4000" b="1" spc="50" dirty="0" smtClean="0">
                <a:ln w="28575">
                  <a:solidFill>
                    <a:srgbClr val="0000FF"/>
                  </a:solidFill>
                </a:ln>
                <a:solidFill>
                  <a:schemeClr val="bg1"/>
                </a:solidFill>
                <a:effectLst>
                  <a:glow rad="101600">
                    <a:schemeClr val="tx1">
                      <a:alpha val="60000"/>
                    </a:schemeClr>
                  </a:glow>
                  <a:outerShdw blurRad="76200" dist="50800" dir="5400000" algn="tl" rotWithShape="0">
                    <a:srgbClr val="000000">
                      <a:alpha val="65000"/>
                    </a:srgbClr>
                  </a:outerShdw>
                </a:effectLst>
                <a:latin typeface="Berlin Sans FB Demi" pitchFamily="34" charset="0"/>
              </a:rPr>
              <a:t>Wabak Penyakit</a:t>
            </a:r>
            <a:endParaRPr lang="ms-MY" sz="4000" b="1" spc="50" dirty="0">
              <a:ln w="28575">
                <a:solidFill>
                  <a:srgbClr val="0000FF"/>
                </a:solidFill>
              </a:ln>
              <a:solidFill>
                <a:schemeClr val="bg1"/>
              </a:solidFill>
              <a:effectLst>
                <a:glow rad="101600">
                  <a:schemeClr val="tx1">
                    <a:alpha val="60000"/>
                  </a:schemeClr>
                </a:glow>
                <a:outerShdw blurRad="76200" dist="50800" dir="5400000" algn="tl" rotWithShape="0">
                  <a:srgbClr val="000000">
                    <a:alpha val="65000"/>
                  </a:srgbClr>
                </a:outerShdw>
              </a:effectLst>
              <a:latin typeface="Berlin Sans FB Demi" pitchFamily="34" charset="0"/>
            </a:endParaRPr>
          </a:p>
        </p:txBody>
      </p:sp>
      <p:sp>
        <p:nvSpPr>
          <p:cNvPr id="14" name="Rectangle 13"/>
          <p:cNvSpPr/>
          <p:nvPr/>
        </p:nvSpPr>
        <p:spPr>
          <a:xfrm>
            <a:off x="714348" y="4643446"/>
            <a:ext cx="5572164" cy="1643074"/>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92075" algn="ctr">
              <a:defRPr/>
            </a:pP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ISLAM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letak</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kaedah</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dan</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peraturan</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untuk</a:t>
            </a:r>
            <a:r>
              <a:rPr lang="en-US" sz="2800" b="1" dirty="0"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 </a:t>
            </a:r>
            <a:r>
              <a:rPr lang="en-US" sz="2800" b="1" dirty="0" err="1" smtClean="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rPr>
              <a:t>mengawalnya</a:t>
            </a:r>
            <a:endParaRPr lang="en-US" sz="2800" b="1" dirty="0">
              <a:solidFill>
                <a:srgbClr val="FFFFFF"/>
              </a:solidFill>
              <a:effectLst>
                <a:glow rad="101600">
                  <a:schemeClr val="tx1">
                    <a:alpha val="60000"/>
                  </a:schemeClr>
                </a:glow>
                <a:outerShdw blurRad="38100" dist="38100" dir="2700000" algn="tl">
                  <a:srgbClr val="000000"/>
                </a:outerShdw>
              </a:effectLst>
              <a:latin typeface="Arial Black" pitchFamily="34" charset="0"/>
              <a:cs typeface="Arial" pitchFamily="34" charset="0"/>
            </a:endParaRPr>
          </a:p>
        </p:txBody>
      </p:sp>
      <p:sp>
        <p:nvSpPr>
          <p:cNvPr id="15" name="TextBox 14"/>
          <p:cNvSpPr txBox="1"/>
          <p:nvPr/>
        </p:nvSpPr>
        <p:spPr>
          <a:xfrm>
            <a:off x="285720" y="262574"/>
            <a:ext cx="8501122" cy="584775"/>
          </a:xfrm>
          <a:prstGeom prst="rect">
            <a:avLst/>
          </a:prstGeom>
          <a:noFill/>
        </p:spPr>
        <p:txBody>
          <a:bodyPr>
            <a:spAutoFit/>
          </a:bodyPr>
          <a:lstStyle/>
          <a:p>
            <a:pPr algn="ctr" fontAlgn="auto">
              <a:spcBef>
                <a:spcPts val="0"/>
              </a:spcBef>
              <a:spcAft>
                <a:spcPts val="0"/>
              </a:spcAft>
              <a:defRPr/>
            </a:pPr>
            <a:r>
              <a:rPr lang="en-US" sz="3200" b="1" dirty="0" err="1" smtClean="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rPr>
              <a:t>Dalam</a:t>
            </a:r>
            <a:r>
              <a:rPr lang="en-US" sz="3200" b="1" dirty="0" smtClean="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rPr>
              <a:t>Sejarah</a:t>
            </a:r>
            <a:r>
              <a:rPr lang="en-US" sz="3200" b="1" dirty="0" smtClean="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rPr>
              <a:t>Kehidupan</a:t>
            </a:r>
            <a:r>
              <a:rPr lang="en-US" sz="3200" b="1" dirty="0" smtClean="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rPr>
              <a:t> </a:t>
            </a:r>
            <a:r>
              <a:rPr lang="en-US" sz="3200" b="1" dirty="0" err="1" smtClean="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rPr>
              <a:t>Manusia</a:t>
            </a:r>
            <a:endParaRPr lang="en-US" sz="3200" b="1" dirty="0">
              <a:ln>
                <a:solidFill>
                  <a:sysClr val="windowText" lastClr="000000"/>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ndParaRPr>
          </a:p>
        </p:txBody>
      </p:sp>
      <p:sp>
        <p:nvSpPr>
          <p:cNvPr id="16" name="Down Arrow 15"/>
          <p:cNvSpPr/>
          <p:nvPr/>
        </p:nvSpPr>
        <p:spPr>
          <a:xfrm rot="10800000">
            <a:off x="2428859" y="2714620"/>
            <a:ext cx="1571635" cy="164307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ppt_w*0.70"/>
                                          </p:val>
                                        </p:tav>
                                        <p:tav tm="100000">
                                          <p:val>
                                            <p:strVal val="#ppt_w"/>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animEffect transition="in" filter="fade">
                                      <p:cBhvr>
                                        <p:cTn id="9" dur="2000"/>
                                        <p:tgtEl>
                                          <p:spTgt spid="14"/>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0"/>
            <a:ext cx="9572628" cy="7186305"/>
            <a:chOff x="0" y="0"/>
            <a:chExt cx="9572628" cy="7186305"/>
          </a:xfrm>
        </p:grpSpPr>
        <p:grpSp>
          <p:nvGrpSpPr>
            <p:cNvPr id="3" name="Group 12"/>
            <p:cNvGrpSpPr/>
            <p:nvPr/>
          </p:nvGrpSpPr>
          <p:grpSpPr>
            <a:xfrm>
              <a:off x="0" y="0"/>
              <a:ext cx="9572628" cy="7186305"/>
              <a:chOff x="0" y="0"/>
              <a:chExt cx="9572628" cy="7186305"/>
            </a:xfrm>
          </p:grpSpPr>
          <p:pic>
            <p:nvPicPr>
              <p:cNvPr id="1028" name="Picture 4" descr="C:\Users\NADHIRAH\Pictures\abstract-design.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p:spPr>
          </p:pic>
          <p:grpSp>
            <p:nvGrpSpPr>
              <p:cNvPr id="4" name="Group 11"/>
              <p:cNvGrpSpPr/>
              <p:nvPr/>
            </p:nvGrpSpPr>
            <p:grpSpPr>
              <a:xfrm>
                <a:off x="0" y="2786058"/>
                <a:ext cx="9572628" cy="4400247"/>
                <a:chOff x="0" y="2786058"/>
                <a:chExt cx="9572628" cy="4400247"/>
              </a:xfrm>
            </p:grpSpPr>
            <p:pic>
              <p:nvPicPr>
                <p:cNvPr id="1029" name="Picture 5" descr="C:\Users\NADHIRAH\Pictures\makan_01.jpg"/>
                <p:cNvPicPr>
                  <a:picLocks noChangeAspect="1" noChangeArrowheads="1"/>
                </p:cNvPicPr>
                <p:nvPr/>
              </p:nvPicPr>
              <p:blipFill>
                <a:blip r:embed="rId3">
                  <a:lum bright="-10000"/>
                </a:blip>
                <a:srcRect r="27813" b="10000"/>
                <a:stretch>
                  <a:fillRect/>
                </a:stretch>
              </p:blipFill>
              <p:spPr bwMode="auto">
                <a:xfrm>
                  <a:off x="0" y="3000372"/>
                  <a:ext cx="3143272" cy="2357477"/>
                </a:xfrm>
                <a:prstGeom prst="rect">
                  <a:avLst/>
                </a:prstGeom>
                <a:noFill/>
                <a:effectLst>
                  <a:softEdge rad="317500"/>
                </a:effectLst>
              </p:spPr>
            </p:pic>
            <p:pic>
              <p:nvPicPr>
                <p:cNvPr id="1030" name="Picture 6" descr="C:\Users\NADHIRAH\Pictures\resize_hinigambar.jpg"/>
                <p:cNvPicPr>
                  <a:picLocks noChangeAspect="1" noChangeArrowheads="1"/>
                </p:cNvPicPr>
                <p:nvPr/>
              </p:nvPicPr>
              <p:blipFill>
                <a:blip r:embed="rId4">
                  <a:lum bright="-10000"/>
                </a:blip>
                <a:srcRect/>
                <a:stretch>
                  <a:fillRect/>
                </a:stretch>
              </p:blipFill>
              <p:spPr bwMode="auto">
                <a:xfrm>
                  <a:off x="4929190" y="2786058"/>
                  <a:ext cx="4643438" cy="4357694"/>
                </a:xfrm>
                <a:prstGeom prst="rect">
                  <a:avLst/>
                </a:prstGeom>
                <a:noFill/>
                <a:effectLst>
                  <a:softEdge rad="635000"/>
                </a:effectLst>
              </p:spPr>
            </p:pic>
            <p:pic>
              <p:nvPicPr>
                <p:cNvPr id="1031" name="Picture 7" descr="C:\Users\NADHIRAH\Pictures\makanan.jpg"/>
                <p:cNvPicPr>
                  <a:picLocks noChangeAspect="1" noChangeArrowheads="1"/>
                </p:cNvPicPr>
                <p:nvPr/>
              </p:nvPicPr>
              <p:blipFill>
                <a:blip r:embed="rId5">
                  <a:lum bright="-10000"/>
                </a:blip>
                <a:srcRect/>
                <a:stretch>
                  <a:fillRect/>
                </a:stretch>
              </p:blipFill>
              <p:spPr bwMode="auto">
                <a:xfrm>
                  <a:off x="1142976" y="3714752"/>
                  <a:ext cx="4429156" cy="3471553"/>
                </a:xfrm>
                <a:prstGeom prst="rect">
                  <a:avLst/>
                </a:prstGeom>
                <a:noFill/>
                <a:effectLst>
                  <a:softEdge rad="635000"/>
                </a:effectLst>
              </p:spPr>
            </p:pic>
          </p:grpSp>
        </p:grpSp>
        <p:sp>
          <p:nvSpPr>
            <p:cNvPr id="23" name="Rectangle 22"/>
            <p:cNvSpPr/>
            <p:nvPr/>
          </p:nvSpPr>
          <p:spPr>
            <a:xfrm>
              <a:off x="101279" y="69275"/>
              <a:ext cx="8929718" cy="100010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
        <p:nvSpPr>
          <p:cNvPr id="10" name="Rectangle 9"/>
          <p:cNvSpPr/>
          <p:nvPr/>
        </p:nvSpPr>
        <p:spPr>
          <a:xfrm>
            <a:off x="785848" y="191136"/>
            <a:ext cx="7500928"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Wabak</a:t>
            </a: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Taun</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ounded Rectangle 10"/>
          <p:cNvSpPr/>
          <p:nvPr/>
        </p:nvSpPr>
        <p:spPr>
          <a:xfrm>
            <a:off x="928662" y="4643446"/>
            <a:ext cx="7715304" cy="1357322"/>
          </a:xfrm>
          <a:prstGeom prst="round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81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p>
          <a:p>
            <a:pPr algn="ctr" fontAlgn="auto">
              <a:spcBef>
                <a:spcPts val="0"/>
              </a:spcBef>
              <a:spcAft>
                <a:spcPts val="0"/>
              </a:spcAft>
              <a:defRPr/>
            </a:pP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Dahsyat</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ounded Rectangle 11"/>
          <p:cNvSpPr/>
          <p:nvPr/>
        </p:nvSpPr>
        <p:spPr>
          <a:xfrm>
            <a:off x="928662" y="3071810"/>
            <a:ext cx="7643866" cy="1357322"/>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Sebahagian</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berlaku</a:t>
            </a:r>
            <a:endParaRPr lang="en-US" sz="3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ounded Rectangle 12"/>
          <p:cNvSpPr/>
          <p:nvPr/>
        </p:nvSpPr>
        <p:spPr>
          <a:xfrm>
            <a:off x="1000100" y="1571612"/>
            <a:ext cx="7429552" cy="1285884"/>
          </a:xfrm>
          <a:prstGeom prst="roundRect">
            <a:avLst/>
          </a:prstGeom>
          <a:solidFill>
            <a:srgbClr val="21872B"/>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diberitahu</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Chevron 14"/>
          <p:cNvSpPr/>
          <p:nvPr/>
        </p:nvSpPr>
        <p:spPr>
          <a:xfrm>
            <a:off x="642910" y="4929198"/>
            <a:ext cx="655040" cy="785818"/>
          </a:xfrm>
          <a:prstGeom prst="chevron">
            <a:avLst/>
          </a:prstGeom>
          <a:solidFill>
            <a:srgbClr val="FFFF00"/>
          </a:solidFill>
          <a:ln w="762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6" name="Chevron 15"/>
          <p:cNvSpPr/>
          <p:nvPr/>
        </p:nvSpPr>
        <p:spPr>
          <a:xfrm>
            <a:off x="571472" y="3357562"/>
            <a:ext cx="642910" cy="785818"/>
          </a:xfrm>
          <a:prstGeom prst="chevron">
            <a:avLst/>
          </a:prstGeom>
          <a:solidFill>
            <a:srgbClr val="FFFF00"/>
          </a:solidFill>
          <a:ln w="762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7" name="Chevron 16"/>
          <p:cNvSpPr/>
          <p:nvPr/>
        </p:nvSpPr>
        <p:spPr>
          <a:xfrm>
            <a:off x="642942" y="1928802"/>
            <a:ext cx="642910" cy="785818"/>
          </a:xfrm>
          <a:prstGeom prst="chevron">
            <a:avLst/>
          </a:prstGeom>
          <a:solidFill>
            <a:srgbClr val="FFFF00"/>
          </a:solidFill>
          <a:ln w="762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1501</Words>
  <Application>Microsoft Office PowerPoint</Application>
  <PresentationFormat>On-screen Show (4:3)</PresentationFormat>
  <Paragraphs>219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NADHIRAH</dc:creator>
  <cp:lastModifiedBy>NADHIRAH</cp:lastModifiedBy>
  <cp:revision>132</cp:revision>
  <dcterms:created xsi:type="dcterms:W3CDTF">2009-10-06T06:24:22Z</dcterms:created>
  <dcterms:modified xsi:type="dcterms:W3CDTF">2009-11-19T04:57:58Z</dcterms:modified>
</cp:coreProperties>
</file>